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20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21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24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79" r:id="rId6"/>
    <p:sldId id="287" r:id="rId7"/>
    <p:sldId id="282" r:id="rId8"/>
    <p:sldId id="261" r:id="rId9"/>
    <p:sldId id="262" r:id="rId10"/>
    <p:sldId id="263" r:id="rId11"/>
    <p:sldId id="265" r:id="rId12"/>
    <p:sldId id="266" r:id="rId13"/>
    <p:sldId id="281" r:id="rId14"/>
    <p:sldId id="267" r:id="rId15"/>
    <p:sldId id="290" r:id="rId16"/>
    <p:sldId id="284" r:id="rId17"/>
    <p:sldId id="268" r:id="rId18"/>
    <p:sldId id="269" r:id="rId19"/>
    <p:sldId id="289" r:id="rId20"/>
    <p:sldId id="272" r:id="rId21"/>
    <p:sldId id="280" r:id="rId22"/>
    <p:sldId id="273" r:id="rId23"/>
    <p:sldId id="274" r:id="rId24"/>
    <p:sldId id="275" r:id="rId25"/>
    <p:sldId id="286" r:id="rId26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Economica" panose="02020500000000000000" charset="0"/>
      <p:regular r:id="rId33"/>
      <p:bold r:id="rId34"/>
      <p:italic r:id="rId35"/>
      <p:boldItalic r:id="rId36"/>
    </p:embeddedFont>
    <p:embeddedFont>
      <p:font typeface="Open Sans" panose="02020500000000000000" charset="0"/>
      <p:regular r:id="rId37"/>
      <p:bold r:id="rId38"/>
      <p:italic r:id="rId39"/>
      <p:boldItalic r:id="rId40"/>
    </p:embeddedFont>
    <p:embeddedFont>
      <p:font typeface="標楷體" panose="03000509000000000000" pitchFamily="65" charset="-120"/>
      <p:regular r:id="rId41"/>
    </p:embeddedFont>
    <p:embeddedFont>
      <p:font typeface="標楷體" panose="03000509000000000000" pitchFamily="65" charset="-12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7B7"/>
    <a:srgbClr val="FDE0A5"/>
    <a:srgbClr val="FEF6E4"/>
    <a:srgbClr val="000000"/>
    <a:srgbClr val="BFB9AC"/>
    <a:srgbClr val="E76D2A"/>
    <a:srgbClr val="843C0C"/>
    <a:srgbClr val="F8E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150" autoAdjust="0"/>
  </p:normalViewPr>
  <p:slideViewPr>
    <p:cSldViewPr snapToGrid="0">
      <p:cViewPr varScale="1">
        <p:scale>
          <a:sx n="69" d="100"/>
          <a:sy n="69" d="100"/>
        </p:scale>
        <p:origin x="1205" y="67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BFB9AC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8B68103-8892-4A1B-9EBC-4555DCEF66B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2161D24-A08A-4CD1-9CA9-70E9D67839D6}">
      <dgm:prSet phldrT="[文字]" custT="1"/>
      <dgm:spPr>
        <a:solidFill>
          <a:srgbClr val="FEF6E4"/>
        </a:solidFill>
      </dgm:spPr>
      <dgm:t>
        <a:bodyPr/>
        <a:lstStyle/>
        <a:p>
          <a:r>
            <a:rPr lang="zh-TW" altLang="en-US" sz="16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gm:t>
    </dgm:pt>
    <dgm:pt modelId="{7466308F-4A93-4BAD-B362-D293DFE26BE6}" type="par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DEF1D74-695E-4E70-90AA-8D1B25D2417B}" type="sibTrans" cxnId="{C22E0498-73B0-4B47-AE51-5FBCE9ACF44E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E549D6-675E-4F19-A44D-70764BAC8B3B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gm:t>
    </dgm:pt>
    <dgm:pt modelId="{9D73DDFA-84F7-4039-93E8-D94B00A686EF}" type="par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FBF311-80AD-490F-AE7D-277F97AE6213}" type="sibTrans" cxnId="{92A18E80-44EB-45E0-B53C-D87FA6CAF3F1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AAB2227-D49F-4668-AACF-95A2AB75CF1B}">
      <dgm:prSet phldrT="[文字]" custT="1"/>
      <dgm:spPr>
        <a:solidFill>
          <a:srgbClr val="FDE0A5"/>
        </a:solidFill>
      </dgm:spPr>
      <dgm:t>
        <a:bodyPr/>
        <a:lstStyle/>
        <a:p>
          <a:r>
            <a:rPr lang="zh-TW" altLang="en-US" sz="16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gm:t>
    </dgm:pt>
    <dgm:pt modelId="{92BC027A-0DFC-45DF-A8B1-26D3B4E6F01B}" type="par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1919F14-4BBF-412D-9BBD-0D4092D07DE2}" type="sibTrans" cxnId="{F4676A26-5E48-49B0-AD0E-9DE2D9A2C755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221C6FD-71F4-4E48-9800-E4B38F33695C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gm:t>
    </dgm:pt>
    <dgm:pt modelId="{3EDE26B8-AEAE-4A97-BEA2-0EDD335C919F}" type="par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939DDDF-C1B5-4B25-9761-5AE2F359FDAE}" type="sibTrans" cxnId="{C6DC29C1-EF21-410D-95D3-DFB24B50B1F3}">
      <dgm:prSet/>
      <dgm:spPr/>
      <dgm:t>
        <a:bodyPr/>
        <a:lstStyle/>
        <a:p>
          <a:endParaRPr lang="zh-TW" altLang="en-US" sz="1600">
            <a:solidFill>
              <a:srgbClr val="843C0C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0F9B0C02-EA57-4B78-9010-CC65C567B4D0}">
      <dgm:prSet phldrT="[文字]" custT="1"/>
      <dgm:spPr>
        <a:solidFill>
          <a:srgbClr val="FDE0A5">
            <a:alpha val="30000"/>
          </a:srgbClr>
        </a:solidFill>
      </dgm:spPr>
      <dgm:t>
        <a:bodyPr/>
        <a:lstStyle/>
        <a:p>
          <a:r>
            <a:rPr lang="zh-TW" altLang="en-US" sz="16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6515C0A-9AB8-4BB8-AFC6-BE2CF80C1BF8}" type="par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B43E640C-419F-47F2-BDE5-119890341AAC}" type="sibTrans" cxnId="{E1529625-BEF8-417D-80CD-680C86B09353}">
      <dgm:prSet/>
      <dgm:spPr/>
      <dgm:t>
        <a:bodyPr/>
        <a:lstStyle/>
        <a:p>
          <a:endParaRPr lang="zh-TW" altLang="en-US"/>
        </a:p>
      </dgm:t>
    </dgm:pt>
    <dgm:pt modelId="{3AA33A55-7361-49A8-8025-220D4BBD7B72}" type="pres">
      <dgm:prSet presAssocID="{68B68103-8892-4A1B-9EBC-4555DCEF66B2}" presName="Name0" presStyleCnt="0">
        <dgm:presLayoutVars>
          <dgm:dir/>
          <dgm:animLvl val="lvl"/>
          <dgm:resizeHandles val="exact"/>
        </dgm:presLayoutVars>
      </dgm:prSet>
      <dgm:spPr/>
    </dgm:pt>
    <dgm:pt modelId="{86BC7EDE-06BA-49F4-BD54-AA4910A77180}" type="pres">
      <dgm:prSet presAssocID="{22161D24-A08A-4CD1-9CA9-70E9D67839D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470EE0D-D0BE-4DCD-8290-220CDCD43A12}" type="pres">
      <dgm:prSet presAssocID="{BDEF1D74-695E-4E70-90AA-8D1B25D2417B}" presName="parTxOnlySpace" presStyleCnt="0"/>
      <dgm:spPr/>
    </dgm:pt>
    <dgm:pt modelId="{3BDF8F96-9A43-40DE-868B-325290E5250D}" type="pres">
      <dgm:prSet presAssocID="{0F9B0C02-EA57-4B78-9010-CC65C567B4D0}" presName="parTxOnly" presStyleLbl="node1" presStyleIdx="1" presStyleCnt="5" custLinFactNeighborX="6419">
        <dgm:presLayoutVars>
          <dgm:chMax val="0"/>
          <dgm:chPref val="0"/>
          <dgm:bulletEnabled val="1"/>
        </dgm:presLayoutVars>
      </dgm:prSet>
      <dgm:spPr/>
    </dgm:pt>
    <dgm:pt modelId="{078F6479-DC34-4999-A99D-7B6E6E78CB0F}" type="pres">
      <dgm:prSet presAssocID="{B43E640C-419F-47F2-BDE5-119890341AAC}" presName="parTxOnlySpace" presStyleCnt="0"/>
      <dgm:spPr/>
    </dgm:pt>
    <dgm:pt modelId="{1E8A6505-A306-4116-8824-5BFFA8E05E86}" type="pres">
      <dgm:prSet presAssocID="{5AAB2227-D49F-4668-AACF-95A2AB75CF1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33223EA-2268-40D5-930C-9F5E2C784A44}" type="pres">
      <dgm:prSet presAssocID="{D1919F14-4BBF-412D-9BBD-0D4092D07DE2}" presName="parTxOnlySpace" presStyleCnt="0"/>
      <dgm:spPr/>
    </dgm:pt>
    <dgm:pt modelId="{009E0255-BD3F-4C85-AC27-1F215D8BA413}" type="pres">
      <dgm:prSet presAssocID="{D221C6FD-71F4-4E48-9800-E4B38F33695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2E6C651-EB7F-4327-9604-8F884084BA17}" type="pres">
      <dgm:prSet presAssocID="{A939DDDF-C1B5-4B25-9761-5AE2F359FDAE}" presName="parTxOnlySpace" presStyleCnt="0"/>
      <dgm:spPr/>
    </dgm:pt>
    <dgm:pt modelId="{25E0BB0A-6151-46F0-B5E5-212407BBA307}" type="pres">
      <dgm:prSet presAssocID="{DBE549D6-675E-4F19-A44D-70764BAC8B3B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A8A9607-3DEF-451C-A40F-48B63706B657}" type="presOf" srcId="{68B68103-8892-4A1B-9EBC-4555DCEF66B2}" destId="{3AA33A55-7361-49A8-8025-220D4BBD7B72}" srcOrd="0" destOrd="0" presId="urn:microsoft.com/office/officeart/2005/8/layout/chevron1"/>
    <dgm:cxn modelId="{7AF4CB0B-84A4-4AC4-A4B6-7D60587EDBB9}" type="presOf" srcId="{5AAB2227-D49F-4668-AACF-95A2AB75CF1B}" destId="{1E8A6505-A306-4116-8824-5BFFA8E05E86}" srcOrd="0" destOrd="0" presId="urn:microsoft.com/office/officeart/2005/8/layout/chevron1"/>
    <dgm:cxn modelId="{DCD3111D-492F-47F8-8418-49E33AD029CD}" type="presOf" srcId="{0F9B0C02-EA57-4B78-9010-CC65C567B4D0}" destId="{3BDF8F96-9A43-40DE-868B-325290E5250D}" srcOrd="0" destOrd="0" presId="urn:microsoft.com/office/officeart/2005/8/layout/chevron1"/>
    <dgm:cxn modelId="{E1529625-BEF8-417D-80CD-680C86B09353}" srcId="{68B68103-8892-4A1B-9EBC-4555DCEF66B2}" destId="{0F9B0C02-EA57-4B78-9010-CC65C567B4D0}" srcOrd="1" destOrd="0" parTransId="{F6515C0A-9AB8-4BB8-AFC6-BE2CF80C1BF8}" sibTransId="{B43E640C-419F-47F2-BDE5-119890341AAC}"/>
    <dgm:cxn modelId="{F4676A26-5E48-49B0-AD0E-9DE2D9A2C755}" srcId="{68B68103-8892-4A1B-9EBC-4555DCEF66B2}" destId="{5AAB2227-D49F-4668-AACF-95A2AB75CF1B}" srcOrd="2" destOrd="0" parTransId="{92BC027A-0DFC-45DF-A8B1-26D3B4E6F01B}" sibTransId="{D1919F14-4BBF-412D-9BBD-0D4092D07DE2}"/>
    <dgm:cxn modelId="{B360132D-4193-4588-97CC-7851B493B512}" type="presOf" srcId="{22161D24-A08A-4CD1-9CA9-70E9D67839D6}" destId="{86BC7EDE-06BA-49F4-BD54-AA4910A77180}" srcOrd="0" destOrd="0" presId="urn:microsoft.com/office/officeart/2005/8/layout/chevron1"/>
    <dgm:cxn modelId="{669DCB62-6D6C-40C2-A320-8A5287699991}" type="presOf" srcId="{DBE549D6-675E-4F19-A44D-70764BAC8B3B}" destId="{25E0BB0A-6151-46F0-B5E5-212407BBA307}" srcOrd="0" destOrd="0" presId="urn:microsoft.com/office/officeart/2005/8/layout/chevron1"/>
    <dgm:cxn modelId="{92A18E80-44EB-45E0-B53C-D87FA6CAF3F1}" srcId="{68B68103-8892-4A1B-9EBC-4555DCEF66B2}" destId="{DBE549D6-675E-4F19-A44D-70764BAC8B3B}" srcOrd="4" destOrd="0" parTransId="{9D73DDFA-84F7-4039-93E8-D94B00A686EF}" sibTransId="{44FBF311-80AD-490F-AE7D-277F97AE6213}"/>
    <dgm:cxn modelId="{C22E0498-73B0-4B47-AE51-5FBCE9ACF44E}" srcId="{68B68103-8892-4A1B-9EBC-4555DCEF66B2}" destId="{22161D24-A08A-4CD1-9CA9-70E9D67839D6}" srcOrd="0" destOrd="0" parTransId="{7466308F-4A93-4BAD-B362-D293DFE26BE6}" sibTransId="{BDEF1D74-695E-4E70-90AA-8D1B25D2417B}"/>
    <dgm:cxn modelId="{C6DC29C1-EF21-410D-95D3-DFB24B50B1F3}" srcId="{68B68103-8892-4A1B-9EBC-4555DCEF66B2}" destId="{D221C6FD-71F4-4E48-9800-E4B38F33695C}" srcOrd="3" destOrd="0" parTransId="{3EDE26B8-AEAE-4A97-BEA2-0EDD335C919F}" sibTransId="{A939DDDF-C1B5-4B25-9761-5AE2F359FDAE}"/>
    <dgm:cxn modelId="{B11ED2E0-915B-4946-ABD8-C384D11F1B48}" type="presOf" srcId="{D221C6FD-71F4-4E48-9800-E4B38F33695C}" destId="{009E0255-BD3F-4C85-AC27-1F215D8BA413}" srcOrd="0" destOrd="0" presId="urn:microsoft.com/office/officeart/2005/8/layout/chevron1"/>
    <dgm:cxn modelId="{E5838F43-1028-4F09-9B15-1202616E66AA}" type="presParOf" srcId="{3AA33A55-7361-49A8-8025-220D4BBD7B72}" destId="{86BC7EDE-06BA-49F4-BD54-AA4910A77180}" srcOrd="0" destOrd="0" presId="urn:microsoft.com/office/officeart/2005/8/layout/chevron1"/>
    <dgm:cxn modelId="{0D384C49-5E3F-48A8-9EB2-D4FC1D4CF21A}" type="presParOf" srcId="{3AA33A55-7361-49A8-8025-220D4BBD7B72}" destId="{B470EE0D-D0BE-4DCD-8290-220CDCD43A12}" srcOrd="1" destOrd="0" presId="urn:microsoft.com/office/officeart/2005/8/layout/chevron1"/>
    <dgm:cxn modelId="{58AE6E6F-42A5-4F2D-84AB-021010B41054}" type="presParOf" srcId="{3AA33A55-7361-49A8-8025-220D4BBD7B72}" destId="{3BDF8F96-9A43-40DE-868B-325290E5250D}" srcOrd="2" destOrd="0" presId="urn:microsoft.com/office/officeart/2005/8/layout/chevron1"/>
    <dgm:cxn modelId="{FD3162A9-91B3-4746-B36D-696BDBEC86BF}" type="presParOf" srcId="{3AA33A55-7361-49A8-8025-220D4BBD7B72}" destId="{078F6479-DC34-4999-A99D-7B6E6E78CB0F}" srcOrd="3" destOrd="0" presId="urn:microsoft.com/office/officeart/2005/8/layout/chevron1"/>
    <dgm:cxn modelId="{9D512FC0-7175-4369-9ED8-A0451DC4489B}" type="presParOf" srcId="{3AA33A55-7361-49A8-8025-220D4BBD7B72}" destId="{1E8A6505-A306-4116-8824-5BFFA8E05E86}" srcOrd="4" destOrd="0" presId="urn:microsoft.com/office/officeart/2005/8/layout/chevron1"/>
    <dgm:cxn modelId="{B6A65919-2828-4C7E-8A55-F2F580A4EF28}" type="presParOf" srcId="{3AA33A55-7361-49A8-8025-220D4BBD7B72}" destId="{133223EA-2268-40D5-930C-9F5E2C784A44}" srcOrd="5" destOrd="0" presId="urn:microsoft.com/office/officeart/2005/8/layout/chevron1"/>
    <dgm:cxn modelId="{B53A3450-12EA-4195-A188-1D2916258EFF}" type="presParOf" srcId="{3AA33A55-7361-49A8-8025-220D4BBD7B72}" destId="{009E0255-BD3F-4C85-AC27-1F215D8BA413}" srcOrd="6" destOrd="0" presId="urn:microsoft.com/office/officeart/2005/8/layout/chevron1"/>
    <dgm:cxn modelId="{5362E812-39EA-4696-AE10-FAC77CD9EA7A}" type="presParOf" srcId="{3AA33A55-7361-49A8-8025-220D4BBD7B72}" destId="{F2E6C651-EB7F-4327-9604-8F884084BA17}" srcOrd="7" destOrd="0" presId="urn:microsoft.com/office/officeart/2005/8/layout/chevron1"/>
    <dgm:cxn modelId="{3BC0D0C7-5CC2-4573-A382-8912255A6DE0}" type="presParOf" srcId="{3AA33A55-7361-49A8-8025-220D4BBD7B72}" destId="{25E0BB0A-6151-46F0-B5E5-212407BBA307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BFB9AC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C7EDE-06BA-49F4-BD54-AA4910A77180}">
      <dsp:nvSpPr>
        <dsp:cNvPr id="0" name=""/>
        <dsp:cNvSpPr/>
      </dsp:nvSpPr>
      <dsp:spPr>
        <a:xfrm>
          <a:off x="2163" y="0"/>
          <a:ext cx="1925100" cy="384806"/>
        </a:xfrm>
        <a:prstGeom prst="chevron">
          <a:avLst/>
        </a:prstGeom>
        <a:solidFill>
          <a:srgbClr val="FEF6E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C5C7B7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介紹</a:t>
          </a:r>
        </a:p>
      </dsp:txBody>
      <dsp:txXfrm>
        <a:off x="194566" y="0"/>
        <a:ext cx="1540294" cy="384806"/>
      </dsp:txXfrm>
    </dsp:sp>
    <dsp:sp modelId="{3BDF8F96-9A43-40DE-868B-325290E5250D}">
      <dsp:nvSpPr>
        <dsp:cNvPr id="0" name=""/>
        <dsp:cNvSpPr/>
      </dsp:nvSpPr>
      <dsp:spPr>
        <a:xfrm>
          <a:off x="1747111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相關研究</a:t>
          </a:r>
          <a:endParaRPr lang="zh-TW" altLang="en-US" sz="1600" kern="120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939514" y="0"/>
        <a:ext cx="1540294" cy="384806"/>
      </dsp:txXfrm>
    </dsp:sp>
    <dsp:sp modelId="{1E8A6505-A306-4116-8824-5BFFA8E05E86}">
      <dsp:nvSpPr>
        <dsp:cNvPr id="0" name=""/>
        <dsp:cNvSpPr/>
      </dsp:nvSpPr>
      <dsp:spPr>
        <a:xfrm>
          <a:off x="3467344" y="0"/>
          <a:ext cx="1925100" cy="384806"/>
        </a:xfrm>
        <a:prstGeom prst="chevron">
          <a:avLst/>
        </a:prstGeom>
        <a:solidFill>
          <a:srgbClr val="FDE0A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研究方法</a:t>
          </a:r>
        </a:p>
      </dsp:txBody>
      <dsp:txXfrm>
        <a:off x="3659747" y="0"/>
        <a:ext cx="1540294" cy="384806"/>
      </dsp:txXfrm>
    </dsp:sp>
    <dsp:sp modelId="{009E0255-BD3F-4C85-AC27-1F215D8BA413}">
      <dsp:nvSpPr>
        <dsp:cNvPr id="0" name=""/>
        <dsp:cNvSpPr/>
      </dsp:nvSpPr>
      <dsp:spPr>
        <a:xfrm>
          <a:off x="5199935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研究成果與應用</a:t>
          </a:r>
        </a:p>
      </dsp:txBody>
      <dsp:txXfrm>
        <a:off x="5392338" y="0"/>
        <a:ext cx="1540294" cy="384806"/>
      </dsp:txXfrm>
    </dsp:sp>
    <dsp:sp modelId="{25E0BB0A-6151-46F0-B5E5-212407BBA307}">
      <dsp:nvSpPr>
        <dsp:cNvPr id="0" name=""/>
        <dsp:cNvSpPr/>
      </dsp:nvSpPr>
      <dsp:spPr>
        <a:xfrm>
          <a:off x="6932526" y="0"/>
          <a:ext cx="1925100" cy="384806"/>
        </a:xfrm>
        <a:prstGeom prst="chevron">
          <a:avLst/>
        </a:prstGeom>
        <a:solidFill>
          <a:srgbClr val="FDE0A5">
            <a:alpha val="3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>
                  <a:alpha val="3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rPr>
            <a:t>結論</a:t>
          </a:r>
        </a:p>
      </dsp:txBody>
      <dsp:txXfrm>
        <a:off x="7124929" y="0"/>
        <a:ext cx="1540294" cy="384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4652124-FE21-40F0-A5A6-9F62A0A0EE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EA53831-CC7F-4CB3-9FA3-E2970B2EF3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7E873-F5E8-493A-B564-219FF7C24300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92E3DCE-097C-434D-AC30-48443CA8E2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E6B0B42-DCD4-446B-85AB-15CD118D96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7B6FA-3785-42D5-8CE0-DBF946CDE4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1049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jpe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2a45cd2d8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2a45cd2d8_0_3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各位老師、教授們大家好，我們是本年度的畢業專題組別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題目為基於深度學習之桌球事件偵測計分系統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本專題的指導教授是張意政教授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我是負責主報的簡廷州，組員有蔡景丞以及組員吳侑達</a:t>
            </a:r>
            <a:endParaRPr lang="en-US" altLang="zh-TW" dirty="0"/>
          </a:p>
        </p:txBody>
      </p:sp>
      <p:sp>
        <p:nvSpPr>
          <p:cNvPr id="71" name="Google Shape;71;ga2a45cd2d8_0_3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2a45cd2d8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2a45cd2d8_0_2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在</a:t>
            </a:r>
            <a:r>
              <a:rPr lang="en-US" altLang="zh-TW" dirty="0"/>
              <a:t>Ball detection</a:t>
            </a:r>
            <a:r>
              <a:rPr lang="zh-TW" altLang="en-US" dirty="0"/>
              <a:t>的階段，我們將會依序輸入原始影片中的連續五幀影像，將影像進行</a:t>
            </a:r>
            <a:r>
              <a:rPr lang="en-US" altLang="zh-TW" dirty="0"/>
              <a:t>Downscale</a:t>
            </a:r>
            <a:r>
              <a:rPr lang="zh-TW" altLang="en-US" dirty="0"/>
              <a:t>至</a:t>
            </a:r>
            <a:r>
              <a:rPr lang="en-US" altLang="zh-TW" dirty="0"/>
              <a:t>640</a:t>
            </a:r>
            <a:r>
              <a:rPr lang="zh-TW" altLang="en-US" dirty="0"/>
              <a:t>*</a:t>
            </a:r>
            <a:r>
              <a:rPr lang="en-US" altLang="zh-TW" dirty="0"/>
              <a:t>360</a:t>
            </a:r>
            <a:r>
              <a:rPr lang="zh-TW" altLang="en-US" dirty="0"/>
              <a:t>大小並進行</a:t>
            </a:r>
            <a:r>
              <a:rPr lang="en-US" altLang="zh-TW" dirty="0"/>
              <a:t>Concatenate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之後透過設計一個類</a:t>
            </a:r>
            <a:r>
              <a:rPr lang="en-US" altLang="zh-TW" dirty="0"/>
              <a:t>VGG-16</a:t>
            </a:r>
            <a:r>
              <a:rPr lang="zh-TW" altLang="en-US" dirty="0"/>
              <a:t>的</a:t>
            </a:r>
            <a:r>
              <a:rPr lang="en-US" altLang="zh-TW" dirty="0"/>
              <a:t>Convert Net</a:t>
            </a:r>
            <a:r>
              <a:rPr lang="zh-TW" altLang="en-US" dirty="0"/>
              <a:t>神經網路進行特徵提取，</a:t>
            </a:r>
            <a:r>
              <a:rPr lang="en-US" altLang="zh-TW" dirty="0"/>
              <a:t>Convert Net</a:t>
            </a:r>
            <a:r>
              <a:rPr lang="zh-TW" altLang="en-US" dirty="0"/>
              <a:t>取得到的特徵圖將會再輸入至</a:t>
            </a:r>
            <a:r>
              <a:rPr lang="en-US" altLang="zh-TW" dirty="0" err="1"/>
              <a:t>Deconvert</a:t>
            </a:r>
            <a:r>
              <a:rPr lang="en-US" altLang="zh-TW" dirty="0"/>
              <a:t> Net</a:t>
            </a:r>
            <a:r>
              <a:rPr lang="zh-TW" altLang="en-US" dirty="0"/>
              <a:t>中，進一步生成球體熱度圖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換頁</a:t>
            </a:r>
            <a:endParaRPr lang="en-US" altLang="zh-TW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0" dirty="0"/>
              <a:t>熱度圖如上圖所示，除了球中心座標以外的灰階值都將會是</a:t>
            </a:r>
            <a:r>
              <a:rPr lang="en-US" altLang="zh-TW" b="0" dirty="0"/>
              <a:t>0</a:t>
            </a:r>
            <a:r>
              <a:rPr lang="zh-TW" altLang="en-US" b="0" dirty="0"/>
              <a:t>。我們使用霍夫曼圓形查找進行球體位置的偵測。</a:t>
            </a:r>
            <a:endParaRPr lang="en-US" altLang="zh-TW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換頁</a:t>
            </a:r>
            <a:endParaRPr lang="en-US" altLang="zh-TW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0" dirty="0"/>
              <a:t>如果我們只找到正好一個圓，則會將該圓當作球體進行座標的存取。否則就是沒有偵測到球。</a:t>
            </a:r>
          </a:p>
        </p:txBody>
      </p:sp>
      <p:sp>
        <p:nvSpPr>
          <p:cNvPr id="151" name="Google Shape;151;ga2a45cd2d8_0_2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33cb6a7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633cb6a7b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那為了提升事件偵測網路，</a:t>
            </a:r>
            <a:r>
              <a:rPr lang="en-US" altLang="zh-TW" dirty="0"/>
              <a:t>Event Spotting</a:t>
            </a:r>
            <a:r>
              <a:rPr lang="zh-TW" altLang="en-US" dirty="0"/>
              <a:t>的準確度，</a:t>
            </a:r>
            <a:r>
              <a:rPr lang="en-US" altLang="zh-TW" dirty="0"/>
              <a:t>Ball detection</a:t>
            </a:r>
            <a:r>
              <a:rPr lang="zh-TW" altLang="en-US" dirty="0"/>
              <a:t>將會分為兩部分：分別是</a:t>
            </a:r>
            <a:r>
              <a:rPr lang="en-US" altLang="zh-TW" dirty="0"/>
              <a:t>Global stage</a:t>
            </a:r>
            <a:r>
              <a:rPr lang="zh-TW" altLang="en-US" dirty="0"/>
              <a:t>與</a:t>
            </a:r>
            <a:r>
              <a:rPr lang="en-US" altLang="zh-TW" dirty="0"/>
              <a:t>Local stage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兩個</a:t>
            </a:r>
            <a:r>
              <a:rPr lang="en-US" altLang="zh-TW" dirty="0"/>
              <a:t>stage</a:t>
            </a:r>
            <a:r>
              <a:rPr lang="zh-TW" altLang="en-US" dirty="0"/>
              <a:t>所使用的</a:t>
            </a:r>
            <a:r>
              <a:rPr lang="en-US" altLang="zh-TW" dirty="0"/>
              <a:t>CNN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r>
              <a:rPr lang="zh-TW" altLang="en-US" dirty="0"/>
              <a:t>將會是同一個</a:t>
            </a:r>
            <a:r>
              <a:rPr lang="en-US" altLang="zh-TW" dirty="0"/>
              <a:t>model</a:t>
            </a:r>
            <a:r>
              <a:rPr lang="zh-TW" altLang="en-US" dirty="0"/>
              <a:t>，這種共用設計能夠有效減低系統負擔。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Global</a:t>
            </a:r>
            <a:r>
              <a:rPr lang="zh-TW" altLang="en-US" dirty="0"/>
              <a:t> </a:t>
            </a:r>
            <a:r>
              <a:rPr lang="en-US" altLang="zh-TW" dirty="0"/>
              <a:t>stage</a:t>
            </a:r>
            <a:r>
              <a:rPr lang="zh-TW" altLang="en-US" dirty="0"/>
              <a:t>的輸入將會是原始影片的連續五幀，並且進行</a:t>
            </a:r>
            <a:r>
              <a:rPr lang="en-US" altLang="zh-TW" dirty="0"/>
              <a:t>Downscale</a:t>
            </a:r>
            <a:r>
              <a:rPr lang="zh-TW" altLang="en-US" dirty="0"/>
              <a:t>與</a:t>
            </a:r>
            <a:r>
              <a:rPr lang="en-US" altLang="zh-TW" dirty="0"/>
              <a:t>concatenate</a:t>
            </a:r>
            <a:r>
              <a:rPr lang="zh-TW" altLang="en-US" dirty="0"/>
              <a:t>後的完整圖像。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我們將會使用這個完整圖像進行</a:t>
            </a:r>
            <a:r>
              <a:rPr lang="en-US" altLang="zh-TW" dirty="0"/>
              <a:t>Global Stage</a:t>
            </a:r>
            <a:r>
              <a:rPr lang="zh-TW" altLang="en-US" dirty="0"/>
              <a:t>的特徵圖生成與球體座標的定位。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0" dirty="0"/>
              <a:t>同時上一張投影片也有提到，為了提升</a:t>
            </a:r>
            <a:r>
              <a:rPr lang="en-US" altLang="zh-TW" b="0" dirty="0"/>
              <a:t>Event Spotting</a:t>
            </a:r>
            <a:r>
              <a:rPr lang="zh-TW" altLang="en-US" b="0" dirty="0"/>
              <a:t>的準確度，我們將會輸出完整影像，也就是</a:t>
            </a:r>
            <a:r>
              <a:rPr lang="en-US" altLang="zh-TW" b="0" dirty="0"/>
              <a:t>Global stage</a:t>
            </a:r>
            <a:r>
              <a:rPr lang="zh-TW" altLang="en-US" b="0" dirty="0"/>
              <a:t>的特徵圖。</a:t>
            </a:r>
            <a:endParaRPr lang="en-US" altLang="zh-TW" b="0" dirty="0"/>
          </a:p>
        </p:txBody>
      </p:sp>
      <p:sp>
        <p:nvSpPr>
          <p:cNvPr id="192" name="Google Shape;192;gc633cb6a7b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808c39e6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808c39e6f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取得到球體座標後，便可以進行</a:t>
            </a:r>
            <a:r>
              <a:rPr lang="en-US" altLang="zh-TW" dirty="0"/>
              <a:t>Ball Detection</a:t>
            </a:r>
            <a:r>
              <a:rPr lang="zh-TW" altLang="en-US" dirty="0"/>
              <a:t>的</a:t>
            </a:r>
            <a:r>
              <a:rPr lang="en-US" altLang="zh-TW" dirty="0"/>
              <a:t>Local stage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Local Stage</a:t>
            </a:r>
            <a:r>
              <a:rPr lang="zh-TW" altLang="en-US" dirty="0"/>
              <a:t>與</a:t>
            </a:r>
            <a:r>
              <a:rPr lang="en-US" altLang="zh-TW" dirty="0"/>
              <a:t>Global stage</a:t>
            </a:r>
            <a:r>
              <a:rPr lang="zh-TW" altLang="en-US" dirty="0"/>
              <a:t>類似，由於共用相同的</a:t>
            </a:r>
            <a:r>
              <a:rPr lang="en-US" altLang="zh-TW" dirty="0"/>
              <a:t>CNN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r>
              <a:rPr lang="zh-TW" altLang="en-US" dirty="0"/>
              <a:t>，我們將原始影像依據球體座標進行裁切，取得與</a:t>
            </a:r>
            <a:r>
              <a:rPr lang="en-US" altLang="zh-TW" dirty="0"/>
              <a:t>Global stage</a:t>
            </a:r>
            <a:r>
              <a:rPr lang="zh-TW" altLang="en-US" dirty="0"/>
              <a:t>相同大小的</a:t>
            </a:r>
            <a:r>
              <a:rPr lang="en-US" altLang="zh-TW" dirty="0"/>
              <a:t>640</a:t>
            </a:r>
            <a:r>
              <a:rPr lang="zh-TW" altLang="en-US" dirty="0"/>
              <a:t>*</a:t>
            </a:r>
            <a:r>
              <a:rPr lang="en-US" altLang="zh-TW" dirty="0"/>
              <a:t>360</a:t>
            </a:r>
            <a:r>
              <a:rPr lang="zh-TW" altLang="en-US" dirty="0"/>
              <a:t>局部影像。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但</a:t>
            </a:r>
            <a:r>
              <a:rPr lang="en-US" altLang="zh-TW" dirty="0"/>
              <a:t>Local Stage</a:t>
            </a:r>
            <a:r>
              <a:rPr lang="zh-TW" altLang="en-US" dirty="0"/>
              <a:t>並不會產生球體座標，而是生成局部特徵圖以提升</a:t>
            </a:r>
            <a:r>
              <a:rPr lang="en-US" altLang="zh-TW" dirty="0"/>
              <a:t>Event Spotting</a:t>
            </a:r>
            <a:r>
              <a:rPr lang="zh-TW" altLang="en-US" dirty="0"/>
              <a:t>的準確度。</a:t>
            </a:r>
            <a:endParaRPr dirty="0"/>
          </a:p>
        </p:txBody>
      </p:sp>
      <p:sp>
        <p:nvSpPr>
          <p:cNvPr id="222" name="Google Shape;222;gc808c39e6f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77a0252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d77a02526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那這就是</a:t>
            </a:r>
            <a:r>
              <a:rPr lang="en-US" altLang="zh-TW" dirty="0"/>
              <a:t>Ball Detection</a:t>
            </a:r>
            <a:r>
              <a:rPr lang="zh-TW" altLang="en-US" dirty="0"/>
              <a:t>的介紹，在流程圖中我們可以看到綠色區塊的</a:t>
            </a:r>
            <a:r>
              <a:rPr lang="en-US" altLang="zh-TW" dirty="0"/>
              <a:t>Ball Detection(</a:t>
            </a:r>
            <a:r>
              <a:rPr lang="zh-TW" altLang="en-US" dirty="0"/>
              <a:t>分</a:t>
            </a:r>
            <a:r>
              <a:rPr lang="en-US" altLang="zh-TW" dirty="0"/>
              <a:t>)</a:t>
            </a:r>
            <a:r>
              <a:rPr lang="zh-TW" altLang="en-US" dirty="0"/>
              <a:t>別有上方的</a:t>
            </a:r>
            <a:r>
              <a:rPr lang="en-US" altLang="zh-TW" dirty="0"/>
              <a:t>Global Stage</a:t>
            </a:r>
            <a:r>
              <a:rPr lang="zh-TW" altLang="en-US" dirty="0"/>
              <a:t>以及左邊的</a:t>
            </a:r>
            <a:r>
              <a:rPr lang="en-US" altLang="zh-TW" dirty="0"/>
              <a:t>Local Stage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dirty="0"/>
              <a:t>經由這兩個</a:t>
            </a:r>
            <a:r>
              <a:rPr lang="en-US" altLang="zh-TW" b="0" dirty="0"/>
              <a:t>Stage</a:t>
            </a:r>
            <a:r>
              <a:rPr lang="zh-TW" altLang="en-US" b="0" dirty="0"/>
              <a:t>所產生的特徵圖將會輸入至</a:t>
            </a:r>
            <a:r>
              <a:rPr lang="en-US" altLang="zh-TW" b="0" dirty="0"/>
              <a:t>Event Spotting</a:t>
            </a:r>
            <a:r>
              <a:rPr lang="zh-TW" altLang="en-US" b="0" dirty="0"/>
              <a:t>中。</a:t>
            </a:r>
            <a:endParaRPr b="0" dirty="0"/>
          </a:p>
        </p:txBody>
      </p:sp>
      <p:sp>
        <p:nvSpPr>
          <p:cNvPr id="141" name="Google Shape;141;gd77a02526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4214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d18e0599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9d18e05994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zh-TW" dirty="0"/>
              <a:t>Event Spotting</a:t>
            </a:r>
            <a:r>
              <a:rPr lang="zh-TW" altLang="en-US" dirty="0"/>
              <a:t>將會沿用</a:t>
            </a:r>
            <a:r>
              <a:rPr lang="en-US" altLang="zh-TW" dirty="0"/>
              <a:t>Global stage</a:t>
            </a:r>
            <a:r>
              <a:rPr lang="zh-TW" altLang="en-US" dirty="0"/>
              <a:t>與</a:t>
            </a:r>
            <a:r>
              <a:rPr lang="en-US" altLang="zh-TW" dirty="0"/>
              <a:t>local stage</a:t>
            </a:r>
            <a:r>
              <a:rPr lang="zh-TW" altLang="en-US" dirty="0"/>
              <a:t>的特徵圖，我們將兩張特徵圖</a:t>
            </a:r>
            <a:r>
              <a:rPr lang="en-US" altLang="zh-TW" dirty="0"/>
              <a:t>Concatenate</a:t>
            </a:r>
            <a:r>
              <a:rPr lang="zh-TW" altLang="en-US" dirty="0"/>
              <a:t>，並且輸入至</a:t>
            </a:r>
            <a:r>
              <a:rPr lang="en-US" altLang="zh-TW" dirty="0" err="1"/>
              <a:t>ConvNet</a:t>
            </a:r>
            <a:r>
              <a:rPr lang="zh-TW" altLang="en-US" dirty="0"/>
              <a:t>，用於減少特徵圖的層數。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最後透過</a:t>
            </a:r>
            <a:r>
              <a:rPr lang="en-US" altLang="zh-TW" dirty="0"/>
              <a:t>Dense</a:t>
            </a:r>
            <a:r>
              <a:rPr lang="zh-TW" altLang="en-US" dirty="0"/>
              <a:t>進行分類，由於影響比賽的最重要核心事件是彈跳</a:t>
            </a:r>
            <a:r>
              <a:rPr lang="en-US" altLang="zh-TW" dirty="0"/>
              <a:t>bounce</a:t>
            </a:r>
            <a:r>
              <a:rPr lang="zh-TW" altLang="en-US" dirty="0"/>
              <a:t>以及越網</a:t>
            </a:r>
            <a:r>
              <a:rPr lang="en-US" altLang="zh-TW" dirty="0"/>
              <a:t>net</a:t>
            </a:r>
            <a:r>
              <a:rPr lang="zh-TW" altLang="en-US" dirty="0"/>
              <a:t>，因此</a:t>
            </a:r>
            <a:r>
              <a:rPr lang="en-US" altLang="zh-TW" dirty="0"/>
              <a:t>Event Spotting</a:t>
            </a:r>
            <a:r>
              <a:rPr lang="zh-TW" altLang="en-US" dirty="0"/>
              <a:t>的輸出將會是兩組</a:t>
            </a:r>
            <a:r>
              <a:rPr lang="en-US" altLang="zh-TW" dirty="0"/>
              <a:t>0~1</a:t>
            </a:r>
            <a:r>
              <a:rPr lang="zh-TW" altLang="en-US" dirty="0"/>
              <a:t>之間的機率。</a:t>
            </a:r>
            <a:endParaRPr dirty="0"/>
          </a:p>
        </p:txBody>
      </p:sp>
      <p:sp>
        <p:nvSpPr>
          <p:cNvPr id="246" name="Google Shape;246;g9d18e05994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d18e0599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9d18e05994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在辨識精確的問題上，參考文獻之一的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為了保持事件偵測的準確度，在錄影裝置上他們需要採用</a:t>
            </a:r>
            <a:r>
              <a:rPr lang="en-US" altLang="zh-TW" b="0" i="0" dirty="0"/>
              <a:t>120fps</a:t>
            </a:r>
            <a:r>
              <a:rPr lang="zh-TW" altLang="en-US" b="0" i="0" dirty="0"/>
              <a:t>的高速攝影機。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在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的架構下，必須要依靠高畫質與高速的攝影機才能達到足夠的事件辨識能力。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因此我們改良</a:t>
            </a:r>
            <a:r>
              <a:rPr lang="en-US" altLang="zh-TW" b="0" i="0" dirty="0"/>
              <a:t>Event Spotting</a:t>
            </a:r>
            <a:r>
              <a:rPr lang="zh-TW" altLang="en-US" b="0" i="0" dirty="0"/>
              <a:t>的網路架構，在設計上參考</a:t>
            </a:r>
            <a:r>
              <a:rPr lang="en-US" altLang="zh-TW" b="0" i="0" dirty="0"/>
              <a:t>VGG16</a:t>
            </a:r>
            <a:r>
              <a:rPr lang="zh-TW" altLang="en-US" b="0" i="0" dirty="0"/>
              <a:t>，將可以獲得更優秀的事件辨識系統。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在畫面上，左側架構表示了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的原始事件偵測架構，而右側則是參考</a:t>
            </a:r>
            <a:r>
              <a:rPr lang="en-US" altLang="zh-TW" b="0" i="0" dirty="0"/>
              <a:t>VGG16</a:t>
            </a:r>
            <a:r>
              <a:rPr lang="zh-TW" altLang="en-US" b="0" i="0" dirty="0"/>
              <a:t>的改良後架構。</a:t>
            </a:r>
            <a:endParaRPr lang="en-US" altLang="zh-TW" b="0" i="0" dirty="0"/>
          </a:p>
        </p:txBody>
      </p:sp>
      <p:sp>
        <p:nvSpPr>
          <p:cNvPr id="246" name="Google Shape;246;g9d18e05994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48619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77a0252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d77a02526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那這就是</a:t>
            </a:r>
            <a:r>
              <a:rPr lang="en-US" altLang="zh-TW" dirty="0"/>
              <a:t>Event Spotting</a:t>
            </a:r>
            <a:r>
              <a:rPr lang="zh-TW" altLang="en-US" dirty="0"/>
              <a:t>的功能，在輸入兩個特徵圖後，輸出核心事件的機率。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我們取得</a:t>
            </a:r>
            <a:r>
              <a:rPr lang="en-US" altLang="zh-TW" dirty="0"/>
              <a:t>Ball Detection</a:t>
            </a:r>
            <a:r>
              <a:rPr lang="zh-TW" altLang="en-US" dirty="0"/>
              <a:t>的球座標，並且也獲得核心事件的機率後，我們便能將兩個資訊輸入至計分演算法進行計分。</a:t>
            </a:r>
            <a:endParaRPr dirty="0"/>
          </a:p>
        </p:txBody>
      </p:sp>
      <p:sp>
        <p:nvSpPr>
          <p:cNvPr id="141" name="Google Shape;141;gd77a02526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682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4d4c7e907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gd4d4c7e907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這張流程圖就是我們判斷得分的演算法流程圖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由</a:t>
            </a:r>
            <a:r>
              <a:rPr lang="en-US" altLang="zh-TW" dirty="0"/>
              <a:t>Start</a:t>
            </a:r>
            <a:r>
              <a:rPr lang="zh-TW" altLang="en-US" dirty="0"/>
              <a:t>開始，首先判斷發球是否成立。如果發球並沒有成立，那就代表現在並不是比賽期間，目前的畫面將不進行計分並且跳過。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如果發球成立，我們將接著判斷第一次發生彈跳的位置是在左邊還是右邊，由此來記錄發球方，也就是進攻方為哪邊。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只要我們得知了哪邊發球，我們就可以接著判斷下一個應該要有的事件為何，比如說如果第一個事件是左彈跳，那麼下一個事件就應該要發生右彈跳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如果沒有發生接下來該有的事件，那我們就可以判斷是哪方得分。</a:t>
            </a:r>
            <a:endParaRPr lang="en-US" altLang="zh-TW" dirty="0"/>
          </a:p>
        </p:txBody>
      </p:sp>
      <p:sp>
        <p:nvSpPr>
          <p:cNvPr id="272" name="Google Shape;272;gd4d4c7e907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92a2421c7_1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以上就是我們的系統架構與研究方法。那麼接下來將會講解我們的研究成果以及實際應用。</a:t>
            </a:r>
            <a:endParaRPr dirty="0"/>
          </a:p>
        </p:txBody>
      </p:sp>
      <p:sp>
        <p:nvSpPr>
          <p:cNvPr id="281" name="Google Shape;281;g992a2421c7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89a7dd67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gd89a7dd67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zh-TW" altLang="en-US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受限於</a:t>
            </a:r>
            <a:r>
              <a:rPr lang="en-US" altLang="zh-TW" b="0" i="0" dirty="0"/>
              <a:t>60fps</a:t>
            </a:r>
            <a:r>
              <a:rPr lang="zh-TW" altLang="en-US" b="0" i="0" dirty="0"/>
              <a:t>的攝影速度，若我們直接使用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的事件辨識網路，搭配低速攝影機時，準確率僅能到達約</a:t>
            </a:r>
            <a:r>
              <a:rPr lang="en-US" altLang="zh-TW" b="0" i="0" dirty="0"/>
              <a:t>0.96</a:t>
            </a:r>
            <a:r>
              <a:rPr lang="zh-TW" altLang="en-US" b="0" i="0" dirty="0"/>
              <a:t>。</a:t>
            </a:r>
            <a:endParaRPr lang="zh-TW" altLang="en-US" b="1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我們重新設計事件辨識網路後，在同樣的錄影條件下，改良後的事件偵測網路準確率會超越原先的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，達到</a:t>
            </a:r>
            <a:r>
              <a:rPr lang="en-US" altLang="zh-TW" b="0" i="0" dirty="0"/>
              <a:t>0.99</a:t>
            </a:r>
            <a:r>
              <a:rPr lang="zh-TW" altLang="en-US" b="0" i="0" dirty="0"/>
              <a:t>以上。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那這就是我們與</a:t>
            </a:r>
            <a:r>
              <a:rPr lang="en-US" altLang="zh-TW" b="0" i="0" dirty="0" err="1"/>
              <a:t>TTNet</a:t>
            </a:r>
            <a:r>
              <a:rPr lang="zh-TW" altLang="en-US" b="0" i="0" dirty="0"/>
              <a:t>的最大區別，在低速攝影機的</a:t>
            </a:r>
            <a:r>
              <a:rPr lang="en-US" altLang="zh-TW" b="0" i="0" dirty="0"/>
              <a:t>60fps</a:t>
            </a:r>
            <a:r>
              <a:rPr lang="zh-TW" altLang="en-US" b="0" i="0" dirty="0"/>
              <a:t>狀況下，我們的系統依舊能夠保持</a:t>
            </a:r>
            <a:r>
              <a:rPr lang="en-US" altLang="zh-TW" b="0" i="0" dirty="0"/>
              <a:t>(</a:t>
            </a:r>
            <a:r>
              <a:rPr lang="zh-TW" altLang="en-US" b="0" i="0" dirty="0"/>
              <a:t>較</a:t>
            </a:r>
            <a:r>
              <a:rPr lang="en-US" altLang="zh-TW" b="0" i="0" dirty="0"/>
              <a:t>)</a:t>
            </a:r>
            <a:r>
              <a:rPr lang="zh-TW" altLang="en-US" b="0" i="0" dirty="0"/>
              <a:t>高準確度。</a:t>
            </a:r>
          </a:p>
        </p:txBody>
      </p:sp>
      <p:sp>
        <p:nvSpPr>
          <p:cNvPr id="317" name="Google Shape;317;gd89a7dd672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9924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2032d45b6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2032d45b6_0_9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接著下來會講解我們的報告順序。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首先第一將會介紹本專題的研究理念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第二介紹與本專題相關的參考研究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第三會講解本專題的研究方法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之後會說明我們的研究成果以及其應用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最後會在結論將我們的成果進行總結</a:t>
            </a:r>
          </a:p>
        </p:txBody>
      </p:sp>
      <p:sp>
        <p:nvSpPr>
          <p:cNvPr id="81" name="Google Shape;81;ga2032d45b6_0_9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89a7dd67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gd89a7dd67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以下是我們的完整系統</a:t>
            </a:r>
            <a:r>
              <a:rPr lang="en-US" altLang="zh-TW" dirty="0"/>
              <a:t>UI</a:t>
            </a:r>
            <a:r>
              <a:rPr lang="zh-TW" altLang="en-US" dirty="0"/>
              <a:t>介面，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首先是左上角，紫色小字代表大局比分，而黃色大字則代表當局比分。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再來是中間用於輔助復盤分析的資訊，由上到下分別是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下一個應該要發生的事件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前一個發生的事件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上面兩個事件可以判斷球員在甚麼情況容易失分或得分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以及這局總共發生了多少次彈跳，用以計算比賽時來回對峙的球數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然後是賽場畫面，將會透過標記球體位置並滯留數幀，來提供球體的飛行軌跡以增加可辨識度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接著是發球方，也就是進攻方的紀錄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/>
              <a:t>換頁</a:t>
            </a:r>
            <a:endParaRPr lang="en-US" altLang="zh-TW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最後則是當前幀的事件紀錄。</a:t>
            </a:r>
            <a:endParaRPr lang="en-US" altLang="zh-TW" b="0" i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0" i="0" dirty="0"/>
              <a:t>那接著下來我們就實際來看看本系統的成果展示。</a:t>
            </a:r>
            <a:endParaRPr b="0" i="0" dirty="0"/>
          </a:p>
        </p:txBody>
      </p:sp>
      <p:sp>
        <p:nvSpPr>
          <p:cNvPr id="317" name="Google Shape;317;gd89a7dd672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zh-TW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09241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2a2421c7_4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2a2421c7_4_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最後是本專題的總結與結論</a:t>
            </a:r>
            <a:endParaRPr dirty="0"/>
          </a:p>
        </p:txBody>
      </p:sp>
      <p:sp>
        <p:nvSpPr>
          <p:cNvPr id="342" name="Google Shape;342;g992a2421c7_4_2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4d4c7e907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d4d4c7e907_0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TW" altLang="en-US" dirty="0"/>
              <a:t>在系統目的上，我們為桌球愛好者提供了另一個賽後分析的新工具。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本系統成功透過單一的特徵提取器，進行多種不同類別的辨識，再以</a:t>
            </a:r>
            <a:r>
              <a:rPr lang="en-US" altLang="zh-TW" dirty="0"/>
              <a:t>Ball Detection</a:t>
            </a:r>
            <a:r>
              <a:rPr lang="zh-TW" altLang="en-US" dirty="0"/>
              <a:t>中的</a:t>
            </a:r>
            <a:r>
              <a:rPr lang="en-US" altLang="zh-TW" dirty="0"/>
              <a:t>Convert net</a:t>
            </a:r>
            <a:r>
              <a:rPr lang="zh-TW" altLang="en-US" dirty="0"/>
              <a:t>為主的特徵提取器中，我們達到了球體追蹤以及事件偵測的兩種辨識。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最後也是最重要的，我們在</a:t>
            </a:r>
            <a:r>
              <a:rPr lang="en-US" altLang="zh-TW" dirty="0"/>
              <a:t>Ball Detection</a:t>
            </a:r>
            <a:r>
              <a:rPr lang="zh-TW" altLang="en-US" dirty="0"/>
              <a:t>的各個 </a:t>
            </a:r>
            <a:r>
              <a:rPr lang="en-US" altLang="zh-TW" dirty="0"/>
              <a:t>Stage</a:t>
            </a:r>
            <a:r>
              <a:rPr lang="zh-TW" altLang="en-US" dirty="0"/>
              <a:t>中，我們將輸出的特徵圖沿用至</a:t>
            </a:r>
            <a:r>
              <a:rPr lang="en-US" altLang="zh-TW" dirty="0"/>
              <a:t>Event Spotting</a:t>
            </a:r>
            <a:r>
              <a:rPr lang="zh-TW" altLang="en-US" dirty="0"/>
              <a:t>。與其它系統相比，例如剛才提到的</a:t>
            </a:r>
            <a:r>
              <a:rPr lang="en-US" altLang="zh-TW" dirty="0" err="1"/>
              <a:t>TTNet</a:t>
            </a:r>
            <a:r>
              <a:rPr lang="zh-TW" altLang="en-US" dirty="0"/>
              <a:t>，此系統減少了更多資源的消耗，例如重複產生特徵圖、大量模型導致的顯存不足等等。</a:t>
            </a:r>
            <a:endParaRPr lang="en-US" altLang="zh-TW" dirty="0"/>
          </a:p>
        </p:txBody>
      </p:sp>
      <p:sp>
        <p:nvSpPr>
          <p:cNvPr id="348" name="Google Shape;348;gd4d4c7e907_0_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d4d4c7e907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d4d4c7e907_0_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接下來說明本系統的未來展望。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透過減少神經網路的層數以加強系統的運算速度，達到實時辨識的能力，以</a:t>
            </a:r>
            <a:r>
              <a:rPr lang="en-US" altLang="zh-TW" dirty="0"/>
              <a:t>(</a:t>
            </a:r>
            <a:r>
              <a:rPr lang="zh-TW" altLang="en-US" dirty="0"/>
              <a:t>利</a:t>
            </a:r>
            <a:r>
              <a:rPr lang="en-US" altLang="zh-TW" dirty="0"/>
              <a:t>)</a:t>
            </a:r>
            <a:r>
              <a:rPr lang="zh-TW" altLang="en-US" dirty="0"/>
              <a:t>在未來成為裁判系統取代人力，而</a:t>
            </a:r>
            <a:r>
              <a:rPr lang="en-US" altLang="zh-TW" dirty="0"/>
              <a:t>(</a:t>
            </a:r>
            <a:r>
              <a:rPr lang="zh-TW" altLang="en-US" dirty="0"/>
              <a:t>不是</a:t>
            </a:r>
            <a:r>
              <a:rPr lang="en-US" altLang="zh-TW" dirty="0"/>
              <a:t>)-&gt;(</a:t>
            </a:r>
            <a:r>
              <a:rPr lang="zh-TW" altLang="en-US" dirty="0"/>
              <a:t>不僅是</a:t>
            </a:r>
            <a:r>
              <a:rPr lang="en-US" altLang="zh-TW" dirty="0"/>
              <a:t>)</a:t>
            </a:r>
            <a:r>
              <a:rPr lang="zh-TW" altLang="en-US" dirty="0"/>
              <a:t>單純的計分系統。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增加除了球體位置與事件辨識的功能，例如球員的動作辨識，步伐辨識，人物偵測或是落點紀錄等等，來增加復盤分析的資訊量。</a:t>
            </a:r>
            <a:endParaRPr dirty="0"/>
          </a:p>
        </p:txBody>
      </p:sp>
      <p:sp>
        <p:nvSpPr>
          <p:cNvPr id="360" name="Google Shape;360;gd4d4c7e907_0_3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2a45cd2d8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2a45cd2d8_0_3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/>
              <a:t>以上就是基於</a:t>
            </a:r>
            <a:r>
              <a:rPr lang="zh-TW" altLang="en-US" dirty="0"/>
              <a:t>深度學習之桌球事件偵測計分系統的介紹，報告到這邊結束，感謝大家聆聽。</a:t>
            </a:r>
            <a:endParaRPr dirty="0"/>
          </a:p>
        </p:txBody>
      </p:sp>
      <p:sp>
        <p:nvSpPr>
          <p:cNvPr id="71" name="Google Shape;71;ga2a45cd2d8_0_3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8625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2032d45b6_2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2032d45b6_2_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那我們就先介紹我們的動機以及研究目標</a:t>
            </a:r>
            <a:endParaRPr dirty="0"/>
          </a:p>
        </p:txBody>
      </p:sp>
      <p:sp>
        <p:nvSpPr>
          <p:cNvPr id="103" name="Google Shape;103;ga2032d45b6_2_1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2b211fe42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2b211fe42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我們熱愛桌球，希望所有人都能體會到桌球的競技精神。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事實上，我們的小組組員就是因為有參加系球隊，所以才會選擇這個題目為專題。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但礙於我校的桌球校隊目前是解散的狀態，系隊自然便無法聘請校隊成員作為教練。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導致每當系隊進行模擬賽或正式比賽並且錄影後，在賽後檢討上就會變得相當困難。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現在復盤比賽可以透過科技的力量來解決，就好比說右圖所示的現有裁判系統</a:t>
            </a:r>
            <a:r>
              <a:rPr lang="en-US" altLang="zh-TW" dirty="0" err="1"/>
              <a:t>TTNet</a:t>
            </a:r>
            <a:r>
              <a:rPr lang="zh-TW" altLang="en-US" dirty="0"/>
              <a:t>，即提供了一種現成的裁判系統，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但需要自費</a:t>
            </a:r>
            <a:r>
              <a:rPr lang="en-US" altLang="zh-TW" dirty="0"/>
              <a:t>120fps</a:t>
            </a:r>
            <a:r>
              <a:rPr lang="zh-TW" altLang="en-US" dirty="0"/>
              <a:t>高速攝影機與平行運算所需的大量硬體，當然這樣的設備並不是所有人都有能力負擔。</a:t>
            </a:r>
            <a:endParaRPr dirty="0"/>
          </a:p>
        </p:txBody>
      </p:sp>
      <p:sp>
        <p:nvSpPr>
          <p:cNvPr id="109" name="Google Shape;109;ga2b211fe42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為了替代昂貴又複雜的</a:t>
            </a:r>
            <a:r>
              <a:rPr lang="en-US" altLang="zh-TW" dirty="0" err="1"/>
              <a:t>TTNet</a:t>
            </a:r>
            <a:r>
              <a:rPr lang="zh-TW" altLang="en-US" dirty="0"/>
              <a:t>，我們本次專題的研究目標便是：</a:t>
            </a:r>
            <a:endParaRPr lang="en-US" altLang="zh-TW" dirty="0"/>
          </a:p>
          <a:p>
            <a:r>
              <a:rPr lang="zh-TW" altLang="en-US" dirty="0"/>
              <a:t>建立只需使用簡單機器便可完成的桌球計分系統。</a:t>
            </a:r>
            <a:endParaRPr lang="en-US" altLang="zh-TW" dirty="0"/>
          </a:p>
          <a:p>
            <a:r>
              <a:rPr lang="zh-TW" altLang="en-US" dirty="0"/>
              <a:t>為了能夠在簡單機器上運行，我們將會透過準確率更高的深度學習，來完成我們的計分系統。</a:t>
            </a:r>
            <a:endParaRPr lang="en-US" altLang="zh-TW" dirty="0"/>
          </a:p>
          <a:p>
            <a:r>
              <a:rPr lang="zh-TW" altLang="en-US" dirty="0"/>
              <a:t>我們所完成的低成本高準確率的計分系統，未來將有望取代現有的系統。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zh-TW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4473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2032d45b6_2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2032d45b6_2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好的，在開始本專題的說明之前，先介紹我們所參考的相關研究。</a:t>
            </a:r>
            <a:endParaRPr dirty="0"/>
          </a:p>
        </p:txBody>
      </p:sp>
      <p:sp>
        <p:nvSpPr>
          <p:cNvPr id="135" name="Google Shape;135;ga2032d45b6_2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4041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我們主要參考了以下三篇論文：</a:t>
            </a:r>
            <a:endParaRPr lang="en-US" altLang="zh-TW" dirty="0"/>
          </a:p>
          <a:p>
            <a:r>
              <a:rPr lang="zh-TW" altLang="en-US" dirty="0"/>
              <a:t>第一篇是</a:t>
            </a:r>
            <a:r>
              <a:rPr lang="en-US" altLang="zh-TW" dirty="0" err="1"/>
              <a:t>TrackNet</a:t>
            </a:r>
            <a:r>
              <a:rPr lang="zh-TW" altLang="en-US" dirty="0"/>
              <a:t>，一種能夠使用</a:t>
            </a:r>
            <a:r>
              <a:rPr lang="en-US" altLang="zh-TW" dirty="0"/>
              <a:t>30fps</a:t>
            </a:r>
            <a:r>
              <a:rPr lang="zh-TW" altLang="en-US" dirty="0"/>
              <a:t>低速攝影機，並透過連續三幀影像來達成偵測網球座標的神經網路。</a:t>
            </a:r>
            <a:endParaRPr lang="en-US" altLang="zh-TW" dirty="0"/>
          </a:p>
          <a:p>
            <a:r>
              <a:rPr lang="zh-TW" altLang="en-US" dirty="0"/>
              <a:t>第二篇是</a:t>
            </a:r>
            <a:r>
              <a:rPr lang="en-US" altLang="zh-TW" dirty="0" err="1"/>
              <a:t>TTNet</a:t>
            </a:r>
            <a:r>
              <a:rPr lang="zh-TW" altLang="en-US" dirty="0"/>
              <a:t>，是一種透過復數模型，使用</a:t>
            </a:r>
            <a:r>
              <a:rPr lang="en-US" altLang="zh-TW" dirty="0"/>
              <a:t>120fps</a:t>
            </a:r>
            <a:r>
              <a:rPr lang="zh-TW" altLang="en-US" dirty="0"/>
              <a:t>之專業攝影機以及平行運算等高硬體需求達成的桌球裁判系統。</a:t>
            </a:r>
            <a:endParaRPr lang="en-US" altLang="zh-TW" dirty="0"/>
          </a:p>
          <a:p>
            <a:r>
              <a:rPr lang="zh-TW" altLang="en-US" dirty="0"/>
              <a:t>第三篇則是</a:t>
            </a:r>
            <a:r>
              <a:rPr lang="en-US" altLang="zh-TW" dirty="0"/>
              <a:t>VGG-16</a:t>
            </a:r>
            <a:r>
              <a:rPr lang="zh-TW" altLang="en-US" dirty="0"/>
              <a:t>，為我們主要的神經網路架構模板。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zh-TW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7264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2032d45b6_2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2032d45b6_2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好的，那我們就開始介紹本系統與我們的研究方法。</a:t>
            </a:r>
            <a:endParaRPr dirty="0"/>
          </a:p>
        </p:txBody>
      </p:sp>
      <p:sp>
        <p:nvSpPr>
          <p:cNvPr id="135" name="Google Shape;135;ga2032d45b6_2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77a0252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d77a02526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此圖為我們系統的系統架構圖。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在區塊分割上，我們可以分成畫面左側的</a:t>
            </a:r>
            <a:r>
              <a:rPr lang="en-US" altLang="zh-TW" dirty="0"/>
              <a:t>Main process</a:t>
            </a:r>
            <a:r>
              <a:rPr lang="zh-TW" altLang="en-US" dirty="0"/>
              <a:t>，負責處理整個系統的</a:t>
            </a:r>
            <a:r>
              <a:rPr lang="en-US" altLang="zh-TW" dirty="0"/>
              <a:t>IO</a:t>
            </a:r>
            <a:r>
              <a:rPr lang="zh-TW" altLang="en-US" dirty="0"/>
              <a:t>與非神經網路之運算，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而在目的上我們再切割成球體追蹤，</a:t>
            </a:r>
            <a:r>
              <a:rPr lang="en-US" altLang="zh-TW" dirty="0"/>
              <a:t>Ball </a:t>
            </a:r>
            <a:r>
              <a:rPr lang="en-US" altLang="zh-TW" dirty="0" err="1"/>
              <a:t>Detectoin</a:t>
            </a:r>
            <a:r>
              <a:rPr lang="zh-TW" altLang="en-US" dirty="0"/>
              <a:t>的神經網路，也就是上圖的綠色區塊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以及黃色區塊的事件偵測神經網路</a:t>
            </a:r>
            <a:r>
              <a:rPr lang="en-US" altLang="zh-TW" dirty="0"/>
              <a:t>Event Spotting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以上兩個神經網路，將會分別輸出球體座標以及事件機率，我們將這兩個資訊輸入至我們所設計的計分演算法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如此一來即可完成我們系統的目的：事件偵測計分系統。</a:t>
            </a:r>
            <a:endParaRPr lang="en-US" altLang="zh-TW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b="1" i="1" dirty="0">
                <a:solidFill>
                  <a:schemeClr val="bg1"/>
                </a:solidFill>
              </a:rPr>
              <a:t>換頁</a:t>
            </a:r>
            <a:endParaRPr lang="en-US" altLang="zh-TW" b="1" i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 altLang="en-US" dirty="0"/>
              <a:t>那麼首先，先講解我們的球體追蹤網路是如何進行球體追蹤的。</a:t>
            </a:r>
            <a:endParaRPr dirty="0"/>
          </a:p>
        </p:txBody>
      </p:sp>
      <p:sp>
        <p:nvSpPr>
          <p:cNvPr id="141" name="Google Shape;141;gd77a02526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3658683" y="1008933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5" name="Google Shape;15;p2"/>
          <p:cNvSpPr/>
          <p:nvPr/>
        </p:nvSpPr>
        <p:spPr>
          <a:xfrm rot="10800000">
            <a:off x="7091169" y="4355671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059600" y="1925674"/>
            <a:ext cx="4072800" cy="2049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4059600" y="4155440"/>
            <a:ext cx="4072800" cy="93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conomica"/>
              <a:buNone/>
              <a:defRPr sz="28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 sz="2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flipH="1">
            <a:off x="10127953" y="613633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38100" cap="flat" cmpd="sng">
            <a:solidFill>
              <a:schemeClr val="lt2"/>
            </a:solidFill>
            <a:prstDash val="solid"/>
            <a:miter lim="8000"/>
            <a:headEnd type="diamond" w="med" len="med"/>
            <a:tailEnd type="diamond" w="med" len="med"/>
          </a:ln>
        </p:spPr>
      </p:sp>
      <p:sp>
        <p:nvSpPr>
          <p:cNvPr id="21" name="Google Shape;21;p3"/>
          <p:cNvSpPr/>
          <p:nvPr/>
        </p:nvSpPr>
        <p:spPr>
          <a:xfrm rot="10800000" flipH="1">
            <a:off x="621900" y="4744471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38100" cap="flat" cmpd="sng">
            <a:solidFill>
              <a:schemeClr val="lt2"/>
            </a:solidFill>
            <a:prstDash val="solid"/>
            <a:miter lim="8000"/>
            <a:headEnd type="diamond" w="med" len="med"/>
            <a:tailEnd type="diamond" w="med" len="med"/>
          </a:ln>
        </p:spPr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031600" y="2408600"/>
            <a:ext cx="10128900" cy="204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700" cy="447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 dirty="0"/>
          </a:p>
        </p:txBody>
      </p:sp>
      <p:sp>
        <p:nvSpPr>
          <p:cNvPr id="8" name="Google Shape;61;p12">
            <a:extLst>
              <a:ext uri="{FF2B5EF4-FFF2-40B4-BE49-F238E27FC236}">
                <a16:creationId xmlns:a16="http://schemas.microsoft.com/office/drawing/2014/main" id="{904B1C4E-B2D1-45B3-A735-44FDB15921FE}"/>
              </a:ext>
            </a:extLst>
          </p:cNvPr>
          <p:cNvSpPr txBox="1">
            <a:spLocks/>
          </p:cNvSpPr>
          <p:nvPr userDrawn="1"/>
        </p:nvSpPr>
        <p:spPr>
          <a:xfrm>
            <a:off x="11456750" y="630947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Times New Roman" panose="02020603050405020304" pitchFamily="18" charset="0"/>
                <a:ea typeface="Economica"/>
                <a:cs typeface="Times New Roman" panose="02020603050405020304" pitchFamily="18" charset="0"/>
                <a:sym typeface="Economic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fld id="{00000000-1234-1234-1234-123412341234}" type="slidenum">
              <a:rPr lang="en-US" altLang="zh-TW" smtClean="0">
                <a:solidFill>
                  <a:schemeClr val="accent4">
                    <a:lumMod val="50000"/>
                  </a:schemeClr>
                </a:solidFill>
              </a:rPr>
              <a:pPr/>
              <a:t>‹#›</a:t>
            </a:fld>
            <a:endParaRPr lang="zh-TW" alt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9" name="Google Shape;118;p17">
            <a:extLst>
              <a:ext uri="{FF2B5EF4-FFF2-40B4-BE49-F238E27FC236}">
                <a16:creationId xmlns:a16="http://schemas.microsoft.com/office/drawing/2014/main" id="{FD5C7AA4-B574-40FE-92CB-EFD48604EF06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08" y="6364526"/>
            <a:ext cx="2879124" cy="38480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E86742E7-226F-49E5-8941-623DB07CC32B}"/>
              </a:ext>
            </a:extLst>
          </p:cNvPr>
          <p:cNvSpPr/>
          <p:nvPr userDrawn="1"/>
        </p:nvSpPr>
        <p:spPr>
          <a:xfrm flipV="1">
            <a:off x="-203" y="88316"/>
            <a:ext cx="12182475" cy="766594"/>
          </a:xfrm>
          <a:prstGeom prst="rect">
            <a:avLst/>
          </a:prstGeom>
          <a:gradFill flip="none" rotWithShape="1">
            <a:gsLst>
              <a:gs pos="70000">
                <a:srgbClr val="F8E9D4"/>
              </a:gs>
              <a:gs pos="0">
                <a:srgbClr val="FDE0A5">
                  <a:alpha val="7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84CC576-98C8-4CA5-836C-173BEDBB4C8A}"/>
              </a:ext>
            </a:extLst>
          </p:cNvPr>
          <p:cNvSpPr/>
          <p:nvPr userDrawn="1"/>
        </p:nvSpPr>
        <p:spPr>
          <a:xfrm>
            <a:off x="-202" y="6812281"/>
            <a:ext cx="12192000" cy="45719"/>
          </a:xfrm>
          <a:prstGeom prst="rect">
            <a:avLst/>
          </a:prstGeom>
          <a:solidFill>
            <a:srgbClr val="FDE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8CD8135-81AB-4CD7-B1DF-0E38145FA96B}"/>
              </a:ext>
            </a:extLst>
          </p:cNvPr>
          <p:cNvSpPr/>
          <p:nvPr userDrawn="1"/>
        </p:nvSpPr>
        <p:spPr>
          <a:xfrm>
            <a:off x="-202" y="1125"/>
            <a:ext cx="12192000" cy="45719"/>
          </a:xfrm>
          <a:prstGeom prst="rect">
            <a:avLst/>
          </a:prstGeom>
          <a:solidFill>
            <a:srgbClr val="FDE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5333100" cy="447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443200" y="1633633"/>
            <a:ext cx="5333100" cy="447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15600" y="1865867"/>
            <a:ext cx="3744000" cy="371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78384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8" name="Google Shape;61;p12">
            <a:extLst>
              <a:ext uri="{FF2B5EF4-FFF2-40B4-BE49-F238E27FC236}">
                <a16:creationId xmlns:a16="http://schemas.microsoft.com/office/drawing/2014/main" id="{27DEBFCC-79AA-4E44-B4F7-DC0413CD1ACD}"/>
              </a:ext>
            </a:extLst>
          </p:cNvPr>
          <p:cNvSpPr txBox="1">
            <a:spLocks/>
          </p:cNvSpPr>
          <p:nvPr userDrawn="1"/>
        </p:nvSpPr>
        <p:spPr>
          <a:xfrm>
            <a:off x="11456750" y="630947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Times New Roman" panose="02020603050405020304" pitchFamily="18" charset="0"/>
                <a:ea typeface="Economica"/>
                <a:cs typeface="Times New Roman" panose="02020603050405020304" pitchFamily="18" charset="0"/>
                <a:sym typeface="Economic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fld id="{00000000-1234-1234-1234-123412341234}" type="slidenum">
              <a:rPr lang="en-US" altLang="zh-TW" smtClean="0">
                <a:solidFill>
                  <a:schemeClr val="accent4">
                    <a:lumMod val="50000"/>
                  </a:schemeClr>
                </a:solidFill>
              </a:rPr>
              <a:pPr/>
              <a:t>‹#›</a:t>
            </a:fld>
            <a:endParaRPr lang="zh-TW" alt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9" name="Google Shape;118;p17">
            <a:extLst>
              <a:ext uri="{FF2B5EF4-FFF2-40B4-BE49-F238E27FC236}">
                <a16:creationId xmlns:a16="http://schemas.microsoft.com/office/drawing/2014/main" id="{73489E4A-9737-4279-A3AB-4DDCB046DD20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08" y="6364526"/>
            <a:ext cx="2879124" cy="38480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6B4FE47-8BA1-4E1B-AB7C-3ED1018C6C30}"/>
              </a:ext>
            </a:extLst>
          </p:cNvPr>
          <p:cNvSpPr/>
          <p:nvPr userDrawn="1"/>
        </p:nvSpPr>
        <p:spPr>
          <a:xfrm flipV="1">
            <a:off x="-203" y="88316"/>
            <a:ext cx="12182475" cy="766594"/>
          </a:xfrm>
          <a:prstGeom prst="rect">
            <a:avLst/>
          </a:prstGeom>
          <a:gradFill flip="none" rotWithShape="1">
            <a:gsLst>
              <a:gs pos="70000">
                <a:srgbClr val="F8E9D4"/>
              </a:gs>
              <a:gs pos="0">
                <a:srgbClr val="FDE0A5">
                  <a:alpha val="7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27DCDF4-2E19-4297-B4A7-967B4CB9CA50}"/>
              </a:ext>
            </a:extLst>
          </p:cNvPr>
          <p:cNvSpPr/>
          <p:nvPr userDrawn="1"/>
        </p:nvSpPr>
        <p:spPr>
          <a:xfrm>
            <a:off x="-202" y="6812281"/>
            <a:ext cx="12192000" cy="45719"/>
          </a:xfrm>
          <a:prstGeom prst="rect">
            <a:avLst/>
          </a:prstGeom>
          <a:solidFill>
            <a:srgbClr val="FDE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38EF820-E5BE-4DBB-9CA8-7D48554971D4}"/>
              </a:ext>
            </a:extLst>
          </p:cNvPr>
          <p:cNvSpPr/>
          <p:nvPr userDrawn="1"/>
        </p:nvSpPr>
        <p:spPr>
          <a:xfrm>
            <a:off x="-202" y="1125"/>
            <a:ext cx="12192000" cy="45719"/>
          </a:xfrm>
          <a:prstGeom prst="rect">
            <a:avLst/>
          </a:prstGeom>
          <a:solidFill>
            <a:srgbClr val="FDE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426000" y="5625233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Economica"/>
              <a:buNone/>
              <a:defRPr sz="32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276167"/>
            <a:ext cx="11360700" cy="283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300"/>
              <a:buNone/>
              <a:defRPr sz="21300">
                <a:solidFill>
                  <a:schemeClr val="lt2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415600" y="4216000"/>
            <a:ext cx="11360700" cy="14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 dirty="0"/>
          </a:p>
        </p:txBody>
      </p:sp>
      <p:sp>
        <p:nvSpPr>
          <p:cNvPr id="6" name="Google Shape;61;p12">
            <a:extLst>
              <a:ext uri="{FF2B5EF4-FFF2-40B4-BE49-F238E27FC236}">
                <a16:creationId xmlns:a16="http://schemas.microsoft.com/office/drawing/2014/main" id="{21956BA3-275D-46FE-8869-6A7355B1FAD7}"/>
              </a:ext>
            </a:extLst>
          </p:cNvPr>
          <p:cNvSpPr txBox="1">
            <a:spLocks/>
          </p:cNvSpPr>
          <p:nvPr userDrawn="1"/>
        </p:nvSpPr>
        <p:spPr>
          <a:xfrm>
            <a:off x="11410450" y="626815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Times New Roman" panose="02020603050405020304" pitchFamily="18" charset="0"/>
                <a:ea typeface="Economica"/>
                <a:cs typeface="Times New Roman" panose="02020603050405020304" pitchFamily="18" charset="0"/>
                <a:sym typeface="Economic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7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●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■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●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■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●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Open Sans"/>
              <a:buChar char="■"/>
              <a:defRPr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image" Target="../media/image11.png"/><Relationship Id="rId7" Type="http://schemas.openxmlformats.org/officeDocument/2006/relationships/diagramData" Target="../diagrams/data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microsoft.com/office/2007/relationships/diagramDrawing" Target="../diagrams/drawing5.xml"/><Relationship Id="rId5" Type="http://schemas.openxmlformats.org/officeDocument/2006/relationships/image" Target="../media/image13.png"/><Relationship Id="rId10" Type="http://schemas.openxmlformats.org/officeDocument/2006/relationships/diagramColors" Target="../diagrams/colors5.xml"/><Relationship Id="rId4" Type="http://schemas.openxmlformats.org/officeDocument/2006/relationships/image" Target="../media/image12.jpg"/><Relationship Id="rId9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6.xml"/><Relationship Id="rId3" Type="http://schemas.openxmlformats.org/officeDocument/2006/relationships/image" Target="../media/image15.png"/><Relationship Id="rId7" Type="http://schemas.openxmlformats.org/officeDocument/2006/relationships/diagramLayout" Target="../diagrams/layou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6.xml"/><Relationship Id="rId5" Type="http://schemas.openxmlformats.org/officeDocument/2006/relationships/image" Target="../media/image12.jpg"/><Relationship Id="rId10" Type="http://schemas.microsoft.com/office/2007/relationships/diagramDrawing" Target="../diagrams/drawing6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7.xml"/><Relationship Id="rId3" Type="http://schemas.openxmlformats.org/officeDocument/2006/relationships/image" Target="../media/image16.png"/><Relationship Id="rId7" Type="http://schemas.openxmlformats.org/officeDocument/2006/relationships/diagramLayout" Target="../diagrams/layout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7.xml"/><Relationship Id="rId5" Type="http://schemas.openxmlformats.org/officeDocument/2006/relationships/image" Target="../media/image18.png"/><Relationship Id="rId10" Type="http://schemas.microsoft.com/office/2007/relationships/diagramDrawing" Target="../diagrams/drawing7.xml"/><Relationship Id="rId4" Type="http://schemas.openxmlformats.org/officeDocument/2006/relationships/image" Target="../media/image17.jpg"/><Relationship Id="rId9" Type="http://schemas.openxmlformats.org/officeDocument/2006/relationships/diagramColors" Target="../diagrams/colors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image" Target="../media/image7.png"/><Relationship Id="rId7" Type="http://schemas.openxmlformats.org/officeDocument/2006/relationships/diagramData" Target="../diagrams/data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11" Type="http://schemas.microsoft.com/office/2007/relationships/diagramDrawing" Target="../diagrams/drawing8.xml"/><Relationship Id="rId5" Type="http://schemas.openxmlformats.org/officeDocument/2006/relationships/image" Target="../media/image9.jpeg"/><Relationship Id="rId10" Type="http://schemas.openxmlformats.org/officeDocument/2006/relationships/diagramColors" Target="../diagrams/colors8.xml"/><Relationship Id="rId4" Type="http://schemas.openxmlformats.org/officeDocument/2006/relationships/image" Target="../media/image8.jpg"/><Relationship Id="rId9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15.png"/><Relationship Id="rId7" Type="http://schemas.openxmlformats.org/officeDocument/2006/relationships/diagramQuickStyle" Target="../diagrams/quickStyle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18.png"/><Relationship Id="rId9" Type="http://schemas.microsoft.com/office/2007/relationships/diagramDrawing" Target="../diagrams/drawing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image" Target="../media/image7.png"/><Relationship Id="rId7" Type="http://schemas.openxmlformats.org/officeDocument/2006/relationships/diagramData" Target="../diagrams/data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11" Type="http://schemas.microsoft.com/office/2007/relationships/diagramDrawing" Target="../diagrams/drawing11.xml"/><Relationship Id="rId5" Type="http://schemas.openxmlformats.org/officeDocument/2006/relationships/image" Target="../media/image9.jpeg"/><Relationship Id="rId10" Type="http://schemas.openxmlformats.org/officeDocument/2006/relationships/diagramColors" Target="../diagrams/colors11.xml"/><Relationship Id="rId4" Type="http://schemas.openxmlformats.org/officeDocument/2006/relationships/image" Target="../media/image8.jpg"/><Relationship Id="rId9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1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20.pn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2.jp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3" Type="http://schemas.openxmlformats.org/officeDocument/2006/relationships/slideLayout" Target="../slideLayouts/slideLayout3.xml"/><Relationship Id="rId7" Type="http://schemas.openxmlformats.org/officeDocument/2006/relationships/diagramLayout" Target="../diagrams/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Data" Target="../diagrams/data15.xml"/><Relationship Id="rId5" Type="http://schemas.openxmlformats.org/officeDocument/2006/relationships/image" Target="../media/image23.png"/><Relationship Id="rId10" Type="http://schemas.microsoft.com/office/2007/relationships/diagramDrawing" Target="../diagrams/drawing15.xml"/><Relationship Id="rId4" Type="http://schemas.openxmlformats.org/officeDocument/2006/relationships/notesSlide" Target="../notesSlides/notesSlide21.xml"/><Relationship Id="rId9" Type="http://schemas.openxmlformats.org/officeDocument/2006/relationships/diagramColors" Target="../diagrams/colors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24.png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7.xml"/><Relationship Id="rId3" Type="http://schemas.openxmlformats.org/officeDocument/2006/relationships/image" Target="../media/image25.jpg"/><Relationship Id="rId7" Type="http://schemas.openxmlformats.org/officeDocument/2006/relationships/diagramQuickStyle" Target="../diagrams/quickStyle17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17.xml"/><Relationship Id="rId5" Type="http://schemas.openxmlformats.org/officeDocument/2006/relationships/diagramData" Target="../diagrams/data17.xml"/><Relationship Id="rId4" Type="http://schemas.openxmlformats.org/officeDocument/2006/relationships/image" Target="../media/image26.jpeg"/><Relationship Id="rId9" Type="http://schemas.microsoft.com/office/2007/relationships/diagramDrawing" Target="../diagrams/drawing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4.pn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3.xml"/><Relationship Id="rId5" Type="http://schemas.openxmlformats.org/officeDocument/2006/relationships/image" Target="../media/image6.png"/><Relationship Id="rId10" Type="http://schemas.microsoft.com/office/2007/relationships/diagramDrawing" Target="../diagrams/drawing3.xml"/><Relationship Id="rId4" Type="http://schemas.openxmlformats.org/officeDocument/2006/relationships/image" Target="../media/image5.jpg"/><Relationship Id="rId9" Type="http://schemas.openxmlformats.org/officeDocument/2006/relationships/diagramColors" Target="../diagrams/colors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image" Target="../media/image7.png"/><Relationship Id="rId7" Type="http://schemas.openxmlformats.org/officeDocument/2006/relationships/diagramData" Target="../diagrams/data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11" Type="http://schemas.microsoft.com/office/2007/relationships/diagramDrawing" Target="../diagrams/drawing4.xml"/><Relationship Id="rId5" Type="http://schemas.openxmlformats.org/officeDocument/2006/relationships/image" Target="../media/image9.jpeg"/><Relationship Id="rId10" Type="http://schemas.openxmlformats.org/officeDocument/2006/relationships/diagramColors" Target="../diagrams/colors4.xml"/><Relationship Id="rId4" Type="http://schemas.openxmlformats.org/officeDocument/2006/relationships/image" Target="../media/image8.jpg"/><Relationship Id="rId9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 idx="4294967295"/>
          </p:nvPr>
        </p:nvSpPr>
        <p:spPr>
          <a:xfrm>
            <a:off x="1779900" y="3049200"/>
            <a:ext cx="9712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BiauKai"/>
              <a:buNone/>
            </a:pPr>
            <a:r>
              <a:rPr lang="zh-TW" sz="44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基於深度學習之桌球事件偵測計分系統</a:t>
            </a:r>
            <a:endParaRPr sz="44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9084" y="2728800"/>
            <a:ext cx="1080000" cy="10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6926094" y="4396902"/>
            <a:ext cx="4056433" cy="158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410714203  蔡景丞</a:t>
            </a:r>
            <a:r>
              <a:rPr lang="zh-TW" sz="2800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410714212  簡廷州410721371  吳侑達</a:t>
            </a:r>
            <a:endParaRPr sz="2800" dirty="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4294967295"/>
          </p:nvPr>
        </p:nvSpPr>
        <p:spPr>
          <a:xfrm>
            <a:off x="1838268" y="2581605"/>
            <a:ext cx="6615070" cy="7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國立東華大學資訊工程學系109學年度畢業專題</a:t>
            </a:r>
            <a:endParaRPr dirty="0"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7" name="Google Shape;118;p17">
            <a:extLst>
              <a:ext uri="{FF2B5EF4-FFF2-40B4-BE49-F238E27FC236}">
                <a16:creationId xmlns:a16="http://schemas.microsoft.com/office/drawing/2014/main" id="{BD7372CA-04B6-4D19-87FB-D47E1FD27F8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950" y="5717916"/>
            <a:ext cx="3292579" cy="53190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77;p14">
            <a:extLst>
              <a:ext uri="{FF2B5EF4-FFF2-40B4-BE49-F238E27FC236}">
                <a16:creationId xmlns:a16="http://schemas.microsoft.com/office/drawing/2014/main" id="{CF17B41D-C69B-40E2-BC14-75E89D755537}"/>
              </a:ext>
            </a:extLst>
          </p:cNvPr>
          <p:cNvSpPr txBox="1">
            <a:spLocks/>
          </p:cNvSpPr>
          <p:nvPr/>
        </p:nvSpPr>
        <p:spPr>
          <a:xfrm>
            <a:off x="1908506" y="3663789"/>
            <a:ext cx="955441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r">
              <a:buFont typeface="Open Sans"/>
              <a:buNone/>
            </a:pP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指導教授：張意政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4585577" y="130551"/>
            <a:ext cx="3769258" cy="742443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Ball </a:t>
            </a:r>
            <a:r>
              <a:rPr lang="en-US" alt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etection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610" y="2291123"/>
            <a:ext cx="2666698" cy="13931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21"/>
          <p:cNvCxnSpPr>
            <a:stCxn id="154" idx="3"/>
            <a:endCxn id="156" idx="1"/>
          </p:cNvCxnSpPr>
          <p:nvPr/>
        </p:nvCxnSpPr>
        <p:spPr>
          <a:xfrm>
            <a:off x="3492307" y="2987697"/>
            <a:ext cx="4545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1"/>
          <p:cNvSpPr txBox="1"/>
          <p:nvPr/>
        </p:nvSpPr>
        <p:spPr>
          <a:xfrm>
            <a:off x="773081" y="1875382"/>
            <a:ext cx="27717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Video frames 1920*1080 60fps</a:t>
            </a:r>
            <a:endParaRPr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21"/>
          <p:cNvSpPr/>
          <p:nvPr/>
        </p:nvSpPr>
        <p:spPr>
          <a:xfrm>
            <a:off x="3946750" y="2132316"/>
            <a:ext cx="2069100" cy="1710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3014" y="2716690"/>
            <a:ext cx="1796487" cy="102654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59" name="Google Shape;159;p21"/>
          <p:cNvSpPr txBox="1"/>
          <p:nvPr/>
        </p:nvSpPr>
        <p:spPr>
          <a:xfrm>
            <a:off x="3972955" y="2083232"/>
            <a:ext cx="2069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Downscale 640*360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&amp;Concatenate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6470206" y="2264444"/>
            <a:ext cx="4772100" cy="1269018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/>
          <p:nvPr/>
        </p:nvSpPr>
        <p:spPr>
          <a:xfrm>
            <a:off x="6719181" y="2637578"/>
            <a:ext cx="1796700" cy="7005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 dirty="0">
                <a:latin typeface="Times New Roman"/>
                <a:ea typeface="Times New Roman"/>
                <a:cs typeface="Times New Roman"/>
                <a:sym typeface="Times New Roman"/>
              </a:rPr>
              <a:t>ConvNet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8970237" y="2637578"/>
            <a:ext cx="2023188" cy="7005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 dirty="0">
                <a:latin typeface="Times New Roman"/>
                <a:ea typeface="Times New Roman"/>
                <a:cs typeface="Times New Roman"/>
                <a:sym typeface="Times New Roman"/>
              </a:rPr>
              <a:t>DeconvNet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8057806" y="2264444"/>
            <a:ext cx="1596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CNN Model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4" name="Google Shape;164;p21"/>
          <p:cNvCxnSpPr>
            <a:cxnSpLocks/>
            <a:stCxn id="156" idx="3"/>
            <a:endCxn id="161" idx="1"/>
          </p:cNvCxnSpPr>
          <p:nvPr/>
        </p:nvCxnSpPr>
        <p:spPr>
          <a:xfrm>
            <a:off x="6015850" y="2987616"/>
            <a:ext cx="703200" cy="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21"/>
          <p:cNvCxnSpPr>
            <a:cxnSpLocks/>
            <a:endCxn id="162" idx="1"/>
          </p:cNvCxnSpPr>
          <p:nvPr/>
        </p:nvCxnSpPr>
        <p:spPr>
          <a:xfrm>
            <a:off x="8512125" y="2987828"/>
            <a:ext cx="4581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6" name="Google Shape;166;p21"/>
          <p:cNvCxnSpPr>
            <a:cxnSpLocks/>
            <a:stCxn id="162" idx="3"/>
            <a:endCxn id="21" idx="3"/>
          </p:cNvCxnSpPr>
          <p:nvPr/>
        </p:nvCxnSpPr>
        <p:spPr>
          <a:xfrm>
            <a:off x="10993425" y="2987828"/>
            <a:ext cx="544156" cy="1805729"/>
          </a:xfrm>
          <a:prstGeom prst="bentConnector3">
            <a:avLst>
              <a:gd name="adj1" fmla="val 142010"/>
            </a:avLst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21"/>
          <p:cNvSpPr txBox="1"/>
          <p:nvPr/>
        </p:nvSpPr>
        <p:spPr>
          <a:xfrm>
            <a:off x="947428" y="952083"/>
            <a:ext cx="10294878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透過類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VGG-16 style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的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ConvNet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進行特徵提取(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Feature extraction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)，</a:t>
            </a:r>
            <a:r>
              <a:rPr lang="zh-TW" altLang="en-US" sz="2400" dirty="0">
                <a:latin typeface="DFKai-SB"/>
                <a:ea typeface="DFKai-SB"/>
                <a:cs typeface="DFKai-SB"/>
                <a:sym typeface="DFKai-SB"/>
              </a:rPr>
              <a:t>接著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透過 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Dc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onvNet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 所產生的特徵圖(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Features map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)進一步產生熱度圖(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Heatmap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)。</a:t>
            </a:r>
            <a:endParaRPr sz="2400" dirty="0">
              <a:solidFill>
                <a:schemeClr val="dk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19" name="Google Shape;177;p22">
            <a:extLst>
              <a:ext uri="{FF2B5EF4-FFF2-40B4-BE49-F238E27FC236}">
                <a16:creationId xmlns:a16="http://schemas.microsoft.com/office/drawing/2014/main" id="{832F70A9-7B2E-41AE-B537-EDDFC0457CA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75805" y="5002753"/>
            <a:ext cx="1055004" cy="10521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180;p22">
            <a:extLst>
              <a:ext uri="{FF2B5EF4-FFF2-40B4-BE49-F238E27FC236}">
                <a16:creationId xmlns:a16="http://schemas.microsoft.com/office/drawing/2014/main" id="{10162615-589D-4BCA-8D0C-C98E1A5D4D59}"/>
              </a:ext>
            </a:extLst>
          </p:cNvPr>
          <p:cNvGrpSpPr/>
          <p:nvPr/>
        </p:nvGrpSpPr>
        <p:grpSpPr>
          <a:xfrm>
            <a:off x="9144985" y="4120642"/>
            <a:ext cx="2392596" cy="1345830"/>
            <a:chOff x="373875" y="1759922"/>
            <a:chExt cx="3770550" cy="2120926"/>
          </a:xfrm>
        </p:grpSpPr>
        <p:pic>
          <p:nvPicPr>
            <p:cNvPr id="21" name="Google Shape;181;p22">
              <a:extLst>
                <a:ext uri="{FF2B5EF4-FFF2-40B4-BE49-F238E27FC236}">
                  <a16:creationId xmlns:a16="http://schemas.microsoft.com/office/drawing/2014/main" id="{59CAA2BF-1CE5-4361-BE05-38EAF93FE9D0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3875" y="1759922"/>
              <a:ext cx="3770550" cy="21209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182;p22">
              <a:extLst>
                <a:ext uri="{FF2B5EF4-FFF2-40B4-BE49-F238E27FC236}">
                  <a16:creationId xmlns:a16="http://schemas.microsoft.com/office/drawing/2014/main" id="{989D52C3-A544-41C3-AB52-C20D6EAAD30B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35947" t="33343" r="32502" b="32031"/>
            <a:stretch/>
          </p:blipFill>
          <p:spPr>
            <a:xfrm>
              <a:off x="2079107" y="2616448"/>
              <a:ext cx="78905" cy="8635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3" name="Google Shape;183;p22">
            <a:extLst>
              <a:ext uri="{FF2B5EF4-FFF2-40B4-BE49-F238E27FC236}">
                <a16:creationId xmlns:a16="http://schemas.microsoft.com/office/drawing/2014/main" id="{0062BD7C-EAC0-4AA4-BFEB-D9DD8F6D0FE9}"/>
              </a:ext>
            </a:extLst>
          </p:cNvPr>
          <p:cNvCxnSpPr>
            <a:cxnSpLocks/>
          </p:cNvCxnSpPr>
          <p:nvPr/>
        </p:nvCxnSpPr>
        <p:spPr>
          <a:xfrm flipH="1">
            <a:off x="8742051" y="4718948"/>
            <a:ext cx="1510021" cy="132912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184;p22">
            <a:extLst>
              <a:ext uri="{FF2B5EF4-FFF2-40B4-BE49-F238E27FC236}">
                <a16:creationId xmlns:a16="http://schemas.microsoft.com/office/drawing/2014/main" id="{630FDBF1-7AFC-4A73-BEA0-534D3FAF3251}"/>
              </a:ext>
            </a:extLst>
          </p:cNvPr>
          <p:cNvCxnSpPr>
            <a:cxnSpLocks/>
          </p:cNvCxnSpPr>
          <p:nvPr/>
        </p:nvCxnSpPr>
        <p:spPr>
          <a:xfrm flipH="1">
            <a:off x="8724713" y="4674034"/>
            <a:ext cx="1502325" cy="328719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178;p22">
            <a:extLst>
              <a:ext uri="{FF2B5EF4-FFF2-40B4-BE49-F238E27FC236}">
                <a16:creationId xmlns:a16="http://schemas.microsoft.com/office/drawing/2014/main" id="{815F5ADA-E76D-4EE2-B44C-D443373B9BE1}"/>
              </a:ext>
            </a:extLst>
          </p:cNvPr>
          <p:cNvSpPr txBox="1"/>
          <p:nvPr/>
        </p:nvSpPr>
        <p:spPr>
          <a:xfrm>
            <a:off x="7115206" y="4156500"/>
            <a:ext cx="2023171" cy="668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DFKai-SB"/>
                <a:ea typeface="DFKai-SB"/>
                <a:cs typeface="DFKai-SB"/>
                <a:sym typeface="DFKai-SB"/>
              </a:rPr>
              <a:t>越白的地方代表是球中心座標的機率越高</a:t>
            </a:r>
            <a:endParaRPr sz="16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36" name="Google Shape;179;p22">
            <a:extLst>
              <a:ext uri="{FF2B5EF4-FFF2-40B4-BE49-F238E27FC236}">
                <a16:creationId xmlns:a16="http://schemas.microsoft.com/office/drawing/2014/main" id="{49862B9C-0AB4-46A8-8D24-02C24BE7B667}"/>
              </a:ext>
            </a:extLst>
          </p:cNvPr>
          <p:cNvSpPr/>
          <p:nvPr/>
        </p:nvSpPr>
        <p:spPr>
          <a:xfrm>
            <a:off x="936602" y="4025776"/>
            <a:ext cx="2278800" cy="968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Ball position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[x, y]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" name="Google Shape;185;p22">
            <a:extLst>
              <a:ext uri="{FF2B5EF4-FFF2-40B4-BE49-F238E27FC236}">
                <a16:creationId xmlns:a16="http://schemas.microsoft.com/office/drawing/2014/main" id="{CB44CBB5-FF6C-4619-81C3-7FA4E9E53680}"/>
              </a:ext>
            </a:extLst>
          </p:cNvPr>
          <p:cNvSpPr/>
          <p:nvPr/>
        </p:nvSpPr>
        <p:spPr>
          <a:xfrm rot="10800000">
            <a:off x="5879501" y="4764117"/>
            <a:ext cx="1157384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86;p22">
            <a:extLst>
              <a:ext uri="{FF2B5EF4-FFF2-40B4-BE49-F238E27FC236}">
                <a16:creationId xmlns:a16="http://schemas.microsoft.com/office/drawing/2014/main" id="{50251CD4-99A6-4477-94A7-3AAB4DD7D0B5}"/>
              </a:ext>
            </a:extLst>
          </p:cNvPr>
          <p:cNvSpPr txBox="1"/>
          <p:nvPr/>
        </p:nvSpPr>
        <p:spPr>
          <a:xfrm>
            <a:off x="5497615" y="5079402"/>
            <a:ext cx="2046882" cy="774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DFKai-SB"/>
                <a:ea typeface="DFKai-SB"/>
                <a:cs typeface="DFKai-SB"/>
                <a:sym typeface="DFKai-SB"/>
              </a:rPr>
              <a:t>使用</a:t>
            </a: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Hough Gradient Method</a:t>
            </a:r>
            <a:r>
              <a:rPr lang="zh-TW" sz="1600" dirty="0">
                <a:latin typeface="DFKai-SB"/>
                <a:ea typeface="DFKai-SB"/>
                <a:cs typeface="DFKai-SB"/>
                <a:sym typeface="DFKai-SB"/>
              </a:rPr>
              <a:t>進行圓形查找</a:t>
            </a:r>
            <a:endParaRPr sz="16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45" name="Google Shape;179;p22">
            <a:extLst>
              <a:ext uri="{FF2B5EF4-FFF2-40B4-BE49-F238E27FC236}">
                <a16:creationId xmlns:a16="http://schemas.microsoft.com/office/drawing/2014/main" id="{395062D2-6D16-4DA2-9A41-507DB460599E}"/>
              </a:ext>
            </a:extLst>
          </p:cNvPr>
          <p:cNvSpPr/>
          <p:nvPr/>
        </p:nvSpPr>
        <p:spPr>
          <a:xfrm>
            <a:off x="936602" y="5229560"/>
            <a:ext cx="2278800" cy="968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Ball position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/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[</a:t>
            </a:r>
            <a:r>
              <a:rPr lang="en-US" alt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None</a:t>
            </a:r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None</a:t>
            </a:r>
            <a:r>
              <a:rPr lang="zh-TW" sz="2200" dirty="0"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" name="Google Shape;186;p22">
            <a:extLst>
              <a:ext uri="{FF2B5EF4-FFF2-40B4-BE49-F238E27FC236}">
                <a16:creationId xmlns:a16="http://schemas.microsoft.com/office/drawing/2014/main" id="{0ACA3F9B-4A27-4FD1-91E3-D19F3AFB60BB}"/>
              </a:ext>
            </a:extLst>
          </p:cNvPr>
          <p:cNvSpPr txBox="1"/>
          <p:nvPr/>
        </p:nvSpPr>
        <p:spPr>
          <a:xfrm>
            <a:off x="3222010" y="4152420"/>
            <a:ext cx="1892375" cy="774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latin typeface="DFKai-SB"/>
                <a:ea typeface="DFKai-SB"/>
                <a:cs typeface="DFKai-SB"/>
                <a:sym typeface="DFKai-SB"/>
              </a:rPr>
              <a:t>若只有一個圓被找到，便存取其座標</a:t>
            </a:r>
            <a:endParaRPr sz="16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48" name="Google Shape;186;p22">
            <a:extLst>
              <a:ext uri="{FF2B5EF4-FFF2-40B4-BE49-F238E27FC236}">
                <a16:creationId xmlns:a16="http://schemas.microsoft.com/office/drawing/2014/main" id="{FE8F6329-3959-46D7-83F7-9C1C3D3F8A3B}"/>
              </a:ext>
            </a:extLst>
          </p:cNvPr>
          <p:cNvSpPr txBox="1"/>
          <p:nvPr/>
        </p:nvSpPr>
        <p:spPr>
          <a:xfrm>
            <a:off x="3215402" y="5513999"/>
            <a:ext cx="1892375" cy="39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latin typeface="DFKai-SB"/>
                <a:ea typeface="DFKai-SB"/>
                <a:cs typeface="DFKai-SB"/>
                <a:sym typeface="DFKai-SB"/>
              </a:rPr>
              <a:t>否則，視為沒有球</a:t>
            </a:r>
            <a:endParaRPr sz="1600" dirty="0">
              <a:latin typeface="DFKai-SB"/>
              <a:ea typeface="DFKai-SB"/>
              <a:cs typeface="DFKai-SB"/>
              <a:sym typeface="DFKai-SB"/>
            </a:endParaRPr>
          </a:p>
        </p:txBody>
      </p:sp>
      <p:graphicFrame>
        <p:nvGraphicFramePr>
          <p:cNvPr id="31" name="資料庫圖表 30">
            <a:extLst>
              <a:ext uri="{FF2B5EF4-FFF2-40B4-BE49-F238E27FC236}">
                <a16:creationId xmlns:a16="http://schemas.microsoft.com/office/drawing/2014/main" id="{066B7880-9209-4E95-875A-71C95609CA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6" grpId="0" animBg="1"/>
      <p:bldP spid="37" grpId="0" animBg="1"/>
      <p:bldP spid="38" grpId="0"/>
      <p:bldP spid="45" grpId="0" animBg="1"/>
      <p:bldP spid="47" grpId="0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/>
        </p:nvSpPr>
        <p:spPr>
          <a:xfrm>
            <a:off x="1266000" y="1016375"/>
            <a:ext cx="10107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為了提升 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Event spotting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的準確度，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Ball detection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將會分為兩個部分：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Global stage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與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Local stage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。而兩個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stage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所使用的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CNN model </a:t>
            </a:r>
            <a:r>
              <a:rPr lang="zh-TW" sz="2400" dirty="0">
                <a:latin typeface="DFKai-SB"/>
                <a:ea typeface="DFKai-SB"/>
                <a:cs typeface="DFKai-SB"/>
                <a:sym typeface="DFKai-SB"/>
              </a:rPr>
              <a:t>將會是相同的，有助於減低系統負擔。</a:t>
            </a:r>
            <a:endParaRPr sz="2400"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355300" y="2309375"/>
            <a:ext cx="1857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stage: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23"/>
          <p:cNvSpPr/>
          <p:nvPr/>
        </p:nvSpPr>
        <p:spPr>
          <a:xfrm>
            <a:off x="4797447" y="3071700"/>
            <a:ext cx="5450100" cy="13548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3"/>
          <p:cNvSpPr/>
          <p:nvPr/>
        </p:nvSpPr>
        <p:spPr>
          <a:xfrm>
            <a:off x="4990772" y="3462300"/>
            <a:ext cx="1924200" cy="7500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latin typeface="Times New Roman"/>
                <a:ea typeface="Times New Roman"/>
                <a:cs typeface="Times New Roman"/>
                <a:sym typeface="Times New Roman"/>
              </a:rPr>
              <a:t>ConvNet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3"/>
          <p:cNvSpPr/>
          <p:nvPr/>
        </p:nvSpPr>
        <p:spPr>
          <a:xfrm>
            <a:off x="7873147" y="3462300"/>
            <a:ext cx="2278800" cy="7500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latin typeface="Times New Roman"/>
                <a:ea typeface="Times New Roman"/>
                <a:cs typeface="Times New Roman"/>
                <a:sym typeface="Times New Roman"/>
              </a:rPr>
              <a:t>DeconvNet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6714902" y="3067075"/>
            <a:ext cx="124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CNN Model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1" name="Google Shape;201;p23"/>
          <p:cNvCxnSpPr>
            <a:stCxn id="202" idx="3"/>
            <a:endCxn id="203" idx="1"/>
          </p:cNvCxnSpPr>
          <p:nvPr/>
        </p:nvCxnSpPr>
        <p:spPr>
          <a:xfrm flipV="1">
            <a:off x="2083635" y="3837297"/>
            <a:ext cx="348006" cy="305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3"/>
          <p:cNvCxnSpPr>
            <a:stCxn id="198" idx="3"/>
            <a:endCxn id="199" idx="1"/>
          </p:cNvCxnSpPr>
          <p:nvPr/>
        </p:nvCxnSpPr>
        <p:spPr>
          <a:xfrm>
            <a:off x="6914972" y="3837300"/>
            <a:ext cx="9582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3"/>
          <p:cNvCxnSpPr>
            <a:stCxn id="206" idx="0"/>
            <a:endCxn id="207" idx="0"/>
          </p:cNvCxnSpPr>
          <p:nvPr/>
        </p:nvCxnSpPr>
        <p:spPr>
          <a:xfrm>
            <a:off x="7369631" y="3885299"/>
            <a:ext cx="4841" cy="861501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3"/>
          <p:cNvSpPr/>
          <p:nvPr/>
        </p:nvSpPr>
        <p:spPr>
          <a:xfrm rot="10800000">
            <a:off x="7318781" y="3789299"/>
            <a:ext cx="101700" cy="96000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 rotWithShape="1">
          <a:blip r:embed="rId3">
            <a:alphaModFix/>
          </a:blip>
          <a:srcRect l="17074" t="12281" r="15384" b="12281"/>
          <a:stretch/>
        </p:blipFill>
        <p:spPr>
          <a:xfrm>
            <a:off x="6680993" y="4746800"/>
            <a:ext cx="1386957" cy="154917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8" name="Google Shape;208;p23"/>
          <p:cNvSpPr txBox="1"/>
          <p:nvPr/>
        </p:nvSpPr>
        <p:spPr>
          <a:xfrm>
            <a:off x="8172601" y="5288038"/>
            <a:ext cx="19803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feature map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9" name="Google Shape;209;p23"/>
          <p:cNvCxnSpPr>
            <a:stCxn id="199" idx="3"/>
            <a:endCxn id="210" idx="1"/>
          </p:cNvCxnSpPr>
          <p:nvPr/>
        </p:nvCxnSpPr>
        <p:spPr>
          <a:xfrm flipV="1">
            <a:off x="10151947" y="3837288"/>
            <a:ext cx="577734" cy="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0" name="Google Shape;210;p23"/>
          <p:cNvSpPr/>
          <p:nvPr/>
        </p:nvSpPr>
        <p:spPr>
          <a:xfrm>
            <a:off x="10729681" y="3502788"/>
            <a:ext cx="1093800" cy="6690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highlight>
                  <a:srgbClr val="EFEFE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(x, y)</a:t>
            </a:r>
            <a:endParaRPr sz="2400">
              <a:highlight>
                <a:srgbClr val="EFEFE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3"/>
          <p:cNvSpPr txBox="1"/>
          <p:nvPr/>
        </p:nvSpPr>
        <p:spPr>
          <a:xfrm>
            <a:off x="10528231" y="3067075"/>
            <a:ext cx="1496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Ball Coordinate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12" name="Google Shape;212;p23"/>
          <p:cNvGrpSpPr/>
          <p:nvPr/>
        </p:nvGrpSpPr>
        <p:grpSpPr>
          <a:xfrm>
            <a:off x="140851" y="2919857"/>
            <a:ext cx="1980300" cy="1418182"/>
            <a:chOff x="19750" y="3213638"/>
            <a:chExt cx="1980300" cy="1418182"/>
          </a:xfrm>
        </p:grpSpPr>
        <p:pic>
          <p:nvPicPr>
            <p:cNvPr id="202" name="Google Shape;202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255" y="3636449"/>
              <a:ext cx="1905279" cy="9953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23"/>
            <p:cNvSpPr txBox="1"/>
            <p:nvPr/>
          </p:nvSpPr>
          <p:spPr>
            <a:xfrm>
              <a:off x="19750" y="3213638"/>
              <a:ext cx="19803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zh-TW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Video frames 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203" name="Google Shape;203;p23"/>
          <p:cNvSpPr/>
          <p:nvPr/>
        </p:nvSpPr>
        <p:spPr>
          <a:xfrm>
            <a:off x="2431641" y="2981997"/>
            <a:ext cx="2069100" cy="1710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7867" y="3511395"/>
            <a:ext cx="1796487" cy="102654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5" name="Google Shape;215;p23"/>
          <p:cNvSpPr txBox="1"/>
          <p:nvPr/>
        </p:nvSpPr>
        <p:spPr>
          <a:xfrm>
            <a:off x="2425971" y="2918588"/>
            <a:ext cx="2069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Downscale 640*360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latin typeface="Times New Roman"/>
                <a:ea typeface="Times New Roman"/>
                <a:cs typeface="Times New Roman"/>
                <a:sym typeface="Times New Roman"/>
              </a:rPr>
              <a:t>&amp;Concatenate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6" name="Google Shape;216;p23"/>
          <p:cNvCxnSpPr>
            <a:stCxn id="203" idx="3"/>
            <a:endCxn id="198" idx="1"/>
          </p:cNvCxnSpPr>
          <p:nvPr/>
        </p:nvCxnSpPr>
        <p:spPr>
          <a:xfrm>
            <a:off x="4500741" y="3837297"/>
            <a:ext cx="4899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27" name="資料庫圖表 26">
            <a:extLst>
              <a:ext uri="{FF2B5EF4-FFF2-40B4-BE49-F238E27FC236}">
                <a16:creationId xmlns:a16="http://schemas.microsoft.com/office/drawing/2014/main" id="{4663BD32-DFEF-4921-B3B7-C11497954E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6" name="Google Shape;153;p21">
            <a:extLst>
              <a:ext uri="{FF2B5EF4-FFF2-40B4-BE49-F238E27FC236}">
                <a16:creationId xmlns:a16="http://schemas.microsoft.com/office/drawing/2014/main" id="{99451474-104D-47C3-828E-594D6C75D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85577" y="130551"/>
            <a:ext cx="3769258" cy="742443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Ball </a:t>
            </a:r>
            <a:r>
              <a:rPr lang="en-US" alt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etection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/>
        </p:nvSpPr>
        <p:spPr>
          <a:xfrm>
            <a:off x="399425" y="2201554"/>
            <a:ext cx="1857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stage: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5" name="Google Shape;225;p24"/>
          <p:cNvSpPr txBox="1"/>
          <p:nvPr/>
        </p:nvSpPr>
        <p:spPr>
          <a:xfrm>
            <a:off x="1189600" y="1044550"/>
            <a:ext cx="10107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透過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Global stage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得到的球體座標為中心，將</a:t>
            </a:r>
            <a:r>
              <a:rPr lang="zh-TW" altLang="en-US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原始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連續五幀</a:t>
            </a:r>
            <a:r>
              <a:rPr lang="zh-TW" altLang="en-US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的畫面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裁減至固定大小，再次輸入至 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 detection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前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層神經網路進行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Local stage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的特徵提取。</a:t>
            </a:r>
            <a:endParaRPr sz="2400" dirty="0">
              <a:latin typeface="DFKai-SB"/>
              <a:ea typeface="DFKai-SB"/>
              <a:cs typeface="DFKai-SB"/>
              <a:sym typeface="DFKai-SB"/>
            </a:endParaRPr>
          </a:p>
        </p:txBody>
      </p:sp>
      <p:cxnSp>
        <p:nvCxnSpPr>
          <p:cNvPr id="226" name="Google Shape;226;p24"/>
          <p:cNvCxnSpPr>
            <a:cxnSpLocks/>
            <a:endCxn id="228" idx="1"/>
          </p:cNvCxnSpPr>
          <p:nvPr/>
        </p:nvCxnSpPr>
        <p:spPr>
          <a:xfrm>
            <a:off x="3606613" y="4462754"/>
            <a:ext cx="486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9" name="Google Shape;229;p24"/>
          <p:cNvSpPr txBox="1"/>
          <p:nvPr/>
        </p:nvSpPr>
        <p:spPr>
          <a:xfrm>
            <a:off x="399413" y="2967929"/>
            <a:ext cx="3549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</a:rPr>
              <a:t>According to the ball coordinates, crop to 640*360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4"/>
          <p:cNvSpPr/>
          <p:nvPr/>
        </p:nvSpPr>
        <p:spPr>
          <a:xfrm>
            <a:off x="4093213" y="3664454"/>
            <a:ext cx="2216100" cy="1596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4239163" y="3664442"/>
            <a:ext cx="192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Concatenate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6814063" y="3522029"/>
            <a:ext cx="2477700" cy="14922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7090813" y="4087754"/>
            <a:ext cx="1924200" cy="7500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latin typeface="Times New Roman"/>
                <a:ea typeface="Times New Roman"/>
                <a:cs typeface="Times New Roman"/>
                <a:sym typeface="Times New Roman"/>
              </a:rPr>
              <a:t>ConvNet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7431313" y="3626792"/>
            <a:ext cx="124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CNN Model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34" name="Google Shape;234;p24"/>
          <p:cNvCxnSpPr>
            <a:cxnSpLocks/>
            <a:stCxn id="228" idx="3"/>
            <a:endCxn id="232" idx="1"/>
          </p:cNvCxnSpPr>
          <p:nvPr/>
        </p:nvCxnSpPr>
        <p:spPr>
          <a:xfrm>
            <a:off x="6309313" y="4462754"/>
            <a:ext cx="7815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" name="Google Shape;235;p24"/>
          <p:cNvCxnSpPr>
            <a:stCxn id="232" idx="3"/>
            <a:endCxn id="236" idx="1"/>
          </p:cNvCxnSpPr>
          <p:nvPr/>
        </p:nvCxnSpPr>
        <p:spPr>
          <a:xfrm>
            <a:off x="9015013" y="4462754"/>
            <a:ext cx="781524" cy="113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7" name="Google Shape;2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750" y="3626804"/>
            <a:ext cx="2864647" cy="149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9088" y="4044497"/>
            <a:ext cx="1924200" cy="1076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4"/>
          <p:cNvPicPr preferRelativeResize="0"/>
          <p:nvPr/>
        </p:nvPicPr>
        <p:blipFill rotWithShape="1">
          <a:blip r:embed="rId5">
            <a:alphaModFix/>
          </a:blip>
          <a:srcRect l="17570" t="12684" r="15815" b="11421"/>
          <a:stretch/>
        </p:blipFill>
        <p:spPr>
          <a:xfrm>
            <a:off x="9796537" y="3680929"/>
            <a:ext cx="1374384" cy="156591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9" name="Google Shape;239;p24"/>
          <p:cNvSpPr txBox="1"/>
          <p:nvPr/>
        </p:nvSpPr>
        <p:spPr>
          <a:xfrm>
            <a:off x="9500375" y="5409092"/>
            <a:ext cx="19803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feature map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9" name="資料庫圖表 18">
            <a:extLst>
              <a:ext uri="{FF2B5EF4-FFF2-40B4-BE49-F238E27FC236}">
                <a16:creationId xmlns:a16="http://schemas.microsoft.com/office/drawing/2014/main" id="{25375548-4EF4-416E-80EE-E6C4AA381A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0" name="Google Shape;153;p21">
            <a:extLst>
              <a:ext uri="{FF2B5EF4-FFF2-40B4-BE49-F238E27FC236}">
                <a16:creationId xmlns:a16="http://schemas.microsoft.com/office/drawing/2014/main" id="{4CBB2154-CAA0-4044-860A-FA8A5E6F21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85577" y="130551"/>
            <a:ext cx="3769258" cy="742443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Ball </a:t>
            </a:r>
            <a:r>
              <a:rPr lang="en-US" alt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zh-TW" sz="4400" dirty="0">
                <a:latin typeface="Times New Roman"/>
                <a:ea typeface="Times New Roman"/>
                <a:cs typeface="Times New Roman"/>
                <a:sym typeface="Times New Roman"/>
              </a:rPr>
              <a:t>etection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7;p17">
            <a:extLst>
              <a:ext uri="{FF2B5EF4-FFF2-40B4-BE49-F238E27FC236}">
                <a16:creationId xmlns:a16="http://schemas.microsoft.com/office/drawing/2014/main" id="{2199E898-BC10-40D3-B82B-1C2595E5C768}"/>
              </a:ext>
            </a:extLst>
          </p:cNvPr>
          <p:cNvSpPr txBox="1">
            <a:spLocks/>
          </p:cNvSpPr>
          <p:nvPr/>
        </p:nvSpPr>
        <p:spPr>
          <a:xfrm>
            <a:off x="4562338" y="106409"/>
            <a:ext cx="3067323" cy="73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>
              <a:lnSpc>
                <a:spcPct val="90000"/>
              </a:lnSpc>
              <a:buSzPts val="1100"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系統架構圖</a:t>
            </a:r>
          </a:p>
        </p:txBody>
      </p:sp>
      <p:grpSp>
        <p:nvGrpSpPr>
          <p:cNvPr id="133" name="群組 132">
            <a:extLst>
              <a:ext uri="{FF2B5EF4-FFF2-40B4-BE49-F238E27FC236}">
                <a16:creationId xmlns:a16="http://schemas.microsoft.com/office/drawing/2014/main" id="{51765EEA-7B4A-4FA8-A5D3-97B837E1F867}"/>
              </a:ext>
            </a:extLst>
          </p:cNvPr>
          <p:cNvGrpSpPr/>
          <p:nvPr/>
        </p:nvGrpSpPr>
        <p:grpSpPr>
          <a:xfrm>
            <a:off x="4809910" y="5937621"/>
            <a:ext cx="3023320" cy="233197"/>
            <a:chOff x="3924539" y="7568098"/>
            <a:chExt cx="3591200" cy="276999"/>
          </a:xfrm>
        </p:grpSpPr>
        <p:grpSp>
          <p:nvGrpSpPr>
            <p:cNvPr id="134" name="群組 133">
              <a:extLst>
                <a:ext uri="{FF2B5EF4-FFF2-40B4-BE49-F238E27FC236}">
                  <a16:creationId xmlns:a16="http://schemas.microsoft.com/office/drawing/2014/main" id="{ECFA526F-F8E2-4312-8B18-2CC5C978C156}"/>
                </a:ext>
              </a:extLst>
            </p:cNvPr>
            <p:cNvGrpSpPr/>
            <p:nvPr/>
          </p:nvGrpSpPr>
          <p:grpSpPr>
            <a:xfrm>
              <a:off x="3924539" y="7568098"/>
              <a:ext cx="1262409" cy="276999"/>
              <a:chOff x="-1464453" y="4832468"/>
              <a:chExt cx="1262409" cy="276999"/>
            </a:xfrm>
          </p:grpSpPr>
          <p:sp>
            <p:nvSpPr>
              <p:cNvPr id="141" name="矩形: 圓角 140">
                <a:extLst>
                  <a:ext uri="{FF2B5EF4-FFF2-40B4-BE49-F238E27FC236}">
                    <a16:creationId xmlns:a16="http://schemas.microsoft.com/office/drawing/2014/main" id="{18138F2F-D51D-4B4E-B49E-DA8C261FEBB9}"/>
                  </a:ext>
                </a:extLst>
              </p:cNvPr>
              <p:cNvSpPr/>
              <p:nvPr/>
            </p:nvSpPr>
            <p:spPr>
              <a:xfrm>
                <a:off x="-1464453" y="4880968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rgbClr val="4472C4">
                  <a:lumMod val="60000"/>
                  <a:lumOff val="40000"/>
                </a:srgbClr>
              </a:solidFill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2" name="文字方塊 141">
                <a:extLst>
                  <a:ext uri="{FF2B5EF4-FFF2-40B4-BE49-F238E27FC236}">
                    <a16:creationId xmlns:a16="http://schemas.microsoft.com/office/drawing/2014/main" id="{873984D3-1C7B-4C40-97D3-474BBE3C3326}"/>
                  </a:ext>
                </a:extLst>
              </p:cNvPr>
              <p:cNvSpPr txBox="1"/>
              <p:nvPr/>
            </p:nvSpPr>
            <p:spPr>
              <a:xfrm>
                <a:off x="-1151343" y="4832468"/>
                <a:ext cx="9492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CNN</a:t>
                </a:r>
                <a:r>
                  <a:rPr kumimoji="0" lang="zh-TW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Model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5" name="群組 134">
              <a:extLst>
                <a:ext uri="{FF2B5EF4-FFF2-40B4-BE49-F238E27FC236}">
                  <a16:creationId xmlns:a16="http://schemas.microsoft.com/office/drawing/2014/main" id="{FC8E04F9-780C-44B9-B20E-3AF97DF7345F}"/>
                </a:ext>
              </a:extLst>
            </p:cNvPr>
            <p:cNvGrpSpPr/>
            <p:nvPr/>
          </p:nvGrpSpPr>
          <p:grpSpPr>
            <a:xfrm>
              <a:off x="5429573" y="7568098"/>
              <a:ext cx="917763" cy="276999"/>
              <a:chOff x="-47597" y="4832468"/>
              <a:chExt cx="917763" cy="276999"/>
            </a:xfrm>
          </p:grpSpPr>
          <p:sp>
            <p:nvSpPr>
              <p:cNvPr id="139" name="矩形: 圓角 138">
                <a:extLst>
                  <a:ext uri="{FF2B5EF4-FFF2-40B4-BE49-F238E27FC236}">
                    <a16:creationId xmlns:a16="http://schemas.microsoft.com/office/drawing/2014/main" id="{8ECEB2A1-C0A5-46B2-B2DF-D5AAE58184EF}"/>
                  </a:ext>
                </a:extLst>
              </p:cNvPr>
              <p:cNvSpPr/>
              <p:nvPr/>
            </p:nvSpPr>
            <p:spPr>
              <a:xfrm>
                <a:off x="-47597" y="4880968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rgbClr val="ED7D31">
                  <a:lumMod val="60000"/>
                  <a:lumOff val="40000"/>
                </a:srgbClr>
              </a:solidFill>
              <a:ln w="9525" cap="flat" cmpd="sng" algn="ctr">
                <a:solidFill>
                  <a:srgbClr val="ED7D3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0" name="文字方塊 139">
                <a:extLst>
                  <a:ext uri="{FF2B5EF4-FFF2-40B4-BE49-F238E27FC236}">
                    <a16:creationId xmlns:a16="http://schemas.microsoft.com/office/drawing/2014/main" id="{B8D42E77-E37A-4C0E-9388-22B5AF9F438D}"/>
                  </a:ext>
                </a:extLst>
              </p:cNvPr>
              <p:cNvSpPr txBox="1"/>
              <p:nvPr/>
            </p:nvSpPr>
            <p:spPr>
              <a:xfrm>
                <a:off x="265513" y="4832468"/>
                <a:ext cx="60465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Action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6" name="群組 135">
              <a:extLst>
                <a:ext uri="{FF2B5EF4-FFF2-40B4-BE49-F238E27FC236}">
                  <a16:creationId xmlns:a16="http://schemas.microsoft.com/office/drawing/2014/main" id="{3195B75C-8316-4DF3-91F6-A4775A473D2C}"/>
                </a:ext>
              </a:extLst>
            </p:cNvPr>
            <p:cNvGrpSpPr/>
            <p:nvPr/>
          </p:nvGrpSpPr>
          <p:grpSpPr>
            <a:xfrm>
              <a:off x="6589961" y="7568098"/>
              <a:ext cx="925778" cy="276999"/>
              <a:chOff x="913353" y="4841541"/>
              <a:chExt cx="925778" cy="276999"/>
            </a:xfrm>
          </p:grpSpPr>
          <p:sp>
            <p:nvSpPr>
              <p:cNvPr id="137" name="矩形: 圓角 136">
                <a:extLst>
                  <a:ext uri="{FF2B5EF4-FFF2-40B4-BE49-F238E27FC236}">
                    <a16:creationId xmlns:a16="http://schemas.microsoft.com/office/drawing/2014/main" id="{BCD319DD-970B-40A9-B344-1A3A150D1626}"/>
                  </a:ext>
                </a:extLst>
              </p:cNvPr>
              <p:cNvSpPr/>
              <p:nvPr/>
            </p:nvSpPr>
            <p:spPr>
              <a:xfrm>
                <a:off x="913353" y="4890041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ysClr val="window" lastClr="FFFFFF">
                  <a:lumMod val="95000"/>
                </a:sysClr>
              </a:solidFill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8" name="文字方塊 137">
                <a:extLst>
                  <a:ext uri="{FF2B5EF4-FFF2-40B4-BE49-F238E27FC236}">
                    <a16:creationId xmlns:a16="http://schemas.microsoft.com/office/drawing/2014/main" id="{D705B79C-CB19-4CDE-A29D-6B6FE183BE33}"/>
                  </a:ext>
                </a:extLst>
              </p:cNvPr>
              <p:cNvSpPr txBox="1"/>
              <p:nvPr/>
            </p:nvSpPr>
            <p:spPr>
              <a:xfrm>
                <a:off x="1226463" y="4841541"/>
                <a:ext cx="61266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Output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63" name="弧形 162">
            <a:extLst>
              <a:ext uri="{FF2B5EF4-FFF2-40B4-BE49-F238E27FC236}">
                <a16:creationId xmlns:a16="http://schemas.microsoft.com/office/drawing/2014/main" id="{ED774320-43D6-428B-ABFD-A4BB02B92200}"/>
              </a:ext>
            </a:extLst>
          </p:cNvPr>
          <p:cNvSpPr/>
          <p:nvPr/>
        </p:nvSpPr>
        <p:spPr>
          <a:xfrm>
            <a:off x="7465666" y="2920463"/>
            <a:ext cx="99589" cy="79167"/>
          </a:xfrm>
          <a:prstGeom prst="arc">
            <a:avLst>
              <a:gd name="adj1" fmla="val 16200000"/>
              <a:gd name="adj2" fmla="val 5886165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66" name="直線接點 165">
            <a:extLst>
              <a:ext uri="{FF2B5EF4-FFF2-40B4-BE49-F238E27FC236}">
                <a16:creationId xmlns:a16="http://schemas.microsoft.com/office/drawing/2014/main" id="{2542447F-8E95-4D92-9788-8E211D22D82F}"/>
              </a:ext>
            </a:extLst>
          </p:cNvPr>
          <p:cNvCxnSpPr>
            <a:cxnSpLocks/>
          </p:cNvCxnSpPr>
          <p:nvPr/>
        </p:nvCxnSpPr>
        <p:spPr>
          <a:xfrm>
            <a:off x="7521232" y="2765045"/>
            <a:ext cx="0" cy="169515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171" name="矩形: 圓角 170">
            <a:extLst>
              <a:ext uri="{FF2B5EF4-FFF2-40B4-BE49-F238E27FC236}">
                <a16:creationId xmlns:a16="http://schemas.microsoft.com/office/drawing/2014/main" id="{D0BEAE9F-FFF9-4DF7-B0A2-4A5167C913AF}"/>
              </a:ext>
            </a:extLst>
          </p:cNvPr>
          <p:cNvSpPr/>
          <p:nvPr/>
        </p:nvSpPr>
        <p:spPr>
          <a:xfrm>
            <a:off x="7156668" y="3168729"/>
            <a:ext cx="3878420" cy="1624990"/>
          </a:xfrm>
          <a:prstGeom prst="roundRect">
            <a:avLst>
              <a:gd name="adj" fmla="val 6819"/>
            </a:avLst>
          </a:prstGeom>
          <a:solidFill>
            <a:srgbClr val="FFC000">
              <a:lumMod val="20000"/>
              <a:lumOff val="80000"/>
            </a:srgbClr>
          </a:solidFill>
          <a:ln w="6350" cap="flat" cmpd="sng" algn="ctr">
            <a:solidFill>
              <a:srgbClr val="FFC000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2" name="文字方塊 171">
            <a:extLst>
              <a:ext uri="{FF2B5EF4-FFF2-40B4-BE49-F238E27FC236}">
                <a16:creationId xmlns:a16="http://schemas.microsoft.com/office/drawing/2014/main" id="{08AF41A1-A2C3-461E-BC14-E93CF1E457D2}"/>
              </a:ext>
            </a:extLst>
          </p:cNvPr>
          <p:cNvSpPr txBox="1"/>
          <p:nvPr/>
        </p:nvSpPr>
        <p:spPr>
          <a:xfrm>
            <a:off x="8327889" y="3277996"/>
            <a:ext cx="1526576" cy="3368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2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Events Spotting</a:t>
            </a:r>
            <a:endParaRPr lang="zh-TW" altLang="en-US" sz="2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73" name="矩形: 圓角 172">
            <a:extLst>
              <a:ext uri="{FF2B5EF4-FFF2-40B4-BE49-F238E27FC236}">
                <a16:creationId xmlns:a16="http://schemas.microsoft.com/office/drawing/2014/main" id="{CD458F65-37F0-4DEB-8600-D3D241D5B105}"/>
              </a:ext>
            </a:extLst>
          </p:cNvPr>
          <p:cNvSpPr/>
          <p:nvPr/>
        </p:nvSpPr>
        <p:spPr>
          <a:xfrm>
            <a:off x="8480841" y="3787728"/>
            <a:ext cx="1543760" cy="513182"/>
          </a:xfrm>
          <a:prstGeom prst="roundRect">
            <a:avLst>
              <a:gd name="adj" fmla="val 9184"/>
            </a:avLst>
          </a:prstGeom>
          <a:solidFill>
            <a:srgbClr val="4472C4">
              <a:lumMod val="60000"/>
              <a:lumOff val="40000"/>
            </a:srgbClr>
          </a:solidFill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Event classification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Get event probability</a:t>
            </a:r>
          </a:p>
        </p:txBody>
      </p:sp>
      <p:sp>
        <p:nvSpPr>
          <p:cNvPr id="174" name="文字方塊 173">
            <a:extLst>
              <a:ext uri="{FF2B5EF4-FFF2-40B4-BE49-F238E27FC236}">
                <a16:creationId xmlns:a16="http://schemas.microsoft.com/office/drawing/2014/main" id="{0208F212-D73D-4C78-8CA8-8A9E453D41FE}"/>
              </a:ext>
            </a:extLst>
          </p:cNvPr>
          <p:cNvSpPr txBox="1"/>
          <p:nvPr/>
        </p:nvSpPr>
        <p:spPr>
          <a:xfrm>
            <a:off x="10219650" y="3456161"/>
            <a:ext cx="726312" cy="3886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Event</a:t>
            </a:r>
          </a:p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probability</a:t>
            </a:r>
            <a:endParaRPr lang="zh-TW" altLang="en-US" sz="12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62FBDDDC-312D-4FF1-9E5A-08AD94114DE1}"/>
              </a:ext>
            </a:extLst>
          </p:cNvPr>
          <p:cNvSpPr/>
          <p:nvPr/>
        </p:nvSpPr>
        <p:spPr>
          <a:xfrm>
            <a:off x="10166680" y="3902072"/>
            <a:ext cx="817335" cy="282956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[bounce, net]</a:t>
            </a:r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76" name="矩形: 圓角 175">
            <a:extLst>
              <a:ext uri="{FF2B5EF4-FFF2-40B4-BE49-F238E27FC236}">
                <a16:creationId xmlns:a16="http://schemas.microsoft.com/office/drawing/2014/main" id="{7FF9A299-309A-4785-993C-7F64A44D3853}"/>
              </a:ext>
            </a:extLst>
          </p:cNvPr>
          <p:cNvSpPr/>
          <p:nvPr/>
        </p:nvSpPr>
        <p:spPr>
          <a:xfrm>
            <a:off x="7356607" y="3890319"/>
            <a:ext cx="982155" cy="307999"/>
          </a:xfrm>
          <a:prstGeom prst="roundRect">
            <a:avLst>
              <a:gd name="adj" fmla="val 9184"/>
            </a:avLst>
          </a:prstGeom>
          <a:solidFill>
            <a:srgbClr val="ED7D31">
              <a:lumMod val="40000"/>
              <a:lumOff val="60000"/>
            </a:srgbClr>
          </a:soli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Concatenate</a:t>
            </a:r>
            <a:endParaRPr kumimoji="0" lang="en-US" altLang="zh-TW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177" name="直線單箭頭接點 176">
            <a:extLst>
              <a:ext uri="{FF2B5EF4-FFF2-40B4-BE49-F238E27FC236}">
                <a16:creationId xmlns:a16="http://schemas.microsoft.com/office/drawing/2014/main" id="{802EC3C0-2212-405A-BA4F-A7CD03F817CE}"/>
              </a:ext>
            </a:extLst>
          </p:cNvPr>
          <p:cNvCxnSpPr>
            <a:cxnSpLocks/>
            <a:stCxn id="173" idx="3"/>
            <a:endCxn id="175" idx="1"/>
          </p:cNvCxnSpPr>
          <p:nvPr/>
        </p:nvCxnSpPr>
        <p:spPr>
          <a:xfrm flipV="1">
            <a:off x="10024601" y="4043550"/>
            <a:ext cx="142079" cy="769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8" name="直線單箭頭接點 177">
            <a:extLst>
              <a:ext uri="{FF2B5EF4-FFF2-40B4-BE49-F238E27FC236}">
                <a16:creationId xmlns:a16="http://schemas.microsoft.com/office/drawing/2014/main" id="{69998DBF-22A2-4B21-ACDF-C81786605BA2}"/>
              </a:ext>
            </a:extLst>
          </p:cNvPr>
          <p:cNvCxnSpPr>
            <a:cxnSpLocks/>
            <a:stCxn id="176" idx="3"/>
            <a:endCxn id="173" idx="1"/>
          </p:cNvCxnSpPr>
          <p:nvPr/>
        </p:nvCxnSpPr>
        <p:spPr>
          <a:xfrm>
            <a:off x="8338762" y="4044319"/>
            <a:ext cx="142079" cy="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84" name="直線單箭頭接點 183">
            <a:extLst>
              <a:ext uri="{FF2B5EF4-FFF2-40B4-BE49-F238E27FC236}">
                <a16:creationId xmlns:a16="http://schemas.microsoft.com/office/drawing/2014/main" id="{90C301C2-D4BF-49D3-AEA8-053308E313AF}"/>
              </a:ext>
            </a:extLst>
          </p:cNvPr>
          <p:cNvCxnSpPr>
            <a:cxnSpLocks/>
            <a:stCxn id="191" idx="3"/>
            <a:endCxn id="176" idx="1"/>
          </p:cNvCxnSpPr>
          <p:nvPr/>
        </p:nvCxnSpPr>
        <p:spPr>
          <a:xfrm flipV="1">
            <a:off x="7193563" y="4044319"/>
            <a:ext cx="163044" cy="1246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9" name="直線單箭頭接點 168">
            <a:extLst>
              <a:ext uri="{FF2B5EF4-FFF2-40B4-BE49-F238E27FC236}">
                <a16:creationId xmlns:a16="http://schemas.microsoft.com/office/drawing/2014/main" id="{E81248AA-8035-4556-8E92-4FB79C649873}"/>
              </a:ext>
            </a:extLst>
          </p:cNvPr>
          <p:cNvCxnSpPr>
            <a:cxnSpLocks/>
          </p:cNvCxnSpPr>
          <p:nvPr/>
        </p:nvCxnSpPr>
        <p:spPr>
          <a:xfrm>
            <a:off x="7520905" y="3002513"/>
            <a:ext cx="9402" cy="88780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8" name="群組 7">
            <a:extLst>
              <a:ext uri="{FF2B5EF4-FFF2-40B4-BE49-F238E27FC236}">
                <a16:creationId xmlns:a16="http://schemas.microsoft.com/office/drawing/2014/main" id="{FF25FD52-A567-4ADF-A5A1-1327823A3806}"/>
              </a:ext>
            </a:extLst>
          </p:cNvPr>
          <p:cNvGrpSpPr/>
          <p:nvPr/>
        </p:nvGrpSpPr>
        <p:grpSpPr>
          <a:xfrm>
            <a:off x="238462" y="1143799"/>
            <a:ext cx="10787101" cy="4638125"/>
            <a:chOff x="238462" y="1143799"/>
            <a:chExt cx="10787101" cy="4638125"/>
          </a:xfrm>
        </p:grpSpPr>
        <p:sp>
          <p:nvSpPr>
            <p:cNvPr id="143" name="矩形: 圓角 142">
              <a:extLst>
                <a:ext uri="{FF2B5EF4-FFF2-40B4-BE49-F238E27FC236}">
                  <a16:creationId xmlns:a16="http://schemas.microsoft.com/office/drawing/2014/main" id="{95E2D343-B027-46C3-9776-7D03F5A5C9B7}"/>
                </a:ext>
              </a:extLst>
            </p:cNvPr>
            <p:cNvSpPr/>
            <p:nvPr/>
          </p:nvSpPr>
          <p:spPr>
            <a:xfrm>
              <a:off x="1570688" y="1162849"/>
              <a:ext cx="1874610" cy="4619075"/>
            </a:xfrm>
            <a:prstGeom prst="roundRect">
              <a:avLst>
                <a:gd name="adj" fmla="val 3515"/>
              </a:avLst>
            </a:prstGeom>
            <a:noFill/>
            <a:ln w="12700" cap="flat" cmpd="sng" algn="ctr">
              <a:solidFill>
                <a:srgbClr val="5B9BD5">
                  <a:lumMod val="50000"/>
                </a:srgb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44490AB3-DF97-4969-BE76-DA428E14AD5F}"/>
                </a:ext>
              </a:extLst>
            </p:cNvPr>
            <p:cNvGrpSpPr/>
            <p:nvPr/>
          </p:nvGrpSpPr>
          <p:grpSpPr>
            <a:xfrm>
              <a:off x="238462" y="1143799"/>
              <a:ext cx="10787101" cy="4563085"/>
              <a:chOff x="238462" y="1143799"/>
              <a:chExt cx="10787101" cy="4563085"/>
            </a:xfrm>
          </p:grpSpPr>
          <p:sp>
            <p:nvSpPr>
              <p:cNvPr id="180" name="矩形: 圓角 179">
                <a:extLst>
                  <a:ext uri="{FF2B5EF4-FFF2-40B4-BE49-F238E27FC236}">
                    <a16:creationId xmlns:a16="http://schemas.microsoft.com/office/drawing/2014/main" id="{28AA3191-DC53-4DCF-A312-38C038C75D2B}"/>
                  </a:ext>
                </a:extLst>
              </p:cNvPr>
              <p:cNvSpPr/>
              <p:nvPr/>
            </p:nvSpPr>
            <p:spPr>
              <a:xfrm>
                <a:off x="7143665" y="5017424"/>
                <a:ext cx="3878420" cy="529873"/>
              </a:xfrm>
              <a:prstGeom prst="roundRect">
                <a:avLst/>
              </a:prstGeom>
              <a:solidFill>
                <a:srgbClr val="ED7D31">
                  <a:lumMod val="40000"/>
                  <a:lumOff val="60000"/>
                </a:srgbClr>
              </a:solidFill>
              <a:ln w="6350" cap="flat" cmpd="sng" algn="ctr">
                <a:solidFill>
                  <a:srgbClr val="ED7D3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grpSp>
            <p:nvGrpSpPr>
              <p:cNvPr id="3" name="群組 2">
                <a:extLst>
                  <a:ext uri="{FF2B5EF4-FFF2-40B4-BE49-F238E27FC236}">
                    <a16:creationId xmlns:a16="http://schemas.microsoft.com/office/drawing/2014/main" id="{53D669A5-D9C2-46DE-BA0D-32CC3B5AB1E7}"/>
                  </a:ext>
                </a:extLst>
              </p:cNvPr>
              <p:cNvGrpSpPr/>
              <p:nvPr/>
            </p:nvGrpSpPr>
            <p:grpSpPr>
              <a:xfrm>
                <a:off x="238462" y="1143799"/>
                <a:ext cx="10787101" cy="4563085"/>
                <a:chOff x="239083" y="1137173"/>
                <a:chExt cx="10787101" cy="4563085"/>
              </a:xfrm>
            </p:grpSpPr>
            <p:grpSp>
              <p:nvGrpSpPr>
                <p:cNvPr id="2" name="群組 1">
                  <a:extLst>
                    <a:ext uri="{FF2B5EF4-FFF2-40B4-BE49-F238E27FC236}">
                      <a16:creationId xmlns:a16="http://schemas.microsoft.com/office/drawing/2014/main" id="{582A92BD-53FF-4E1A-A056-A1CE67F0B2A4}"/>
                    </a:ext>
                  </a:extLst>
                </p:cNvPr>
                <p:cNvGrpSpPr/>
                <p:nvPr/>
              </p:nvGrpSpPr>
              <p:grpSpPr>
                <a:xfrm>
                  <a:off x="293949" y="1137173"/>
                  <a:ext cx="10732235" cy="3644358"/>
                  <a:chOff x="293949" y="1137173"/>
                  <a:chExt cx="10732235" cy="3644358"/>
                </a:xfrm>
              </p:grpSpPr>
              <p:sp>
                <p:nvSpPr>
                  <p:cNvPr id="99" name="文字方塊 98">
                    <a:extLst>
                      <a:ext uri="{FF2B5EF4-FFF2-40B4-BE49-F238E27FC236}">
                        <a16:creationId xmlns:a16="http://schemas.microsoft.com/office/drawing/2014/main" id="{B41E9206-02D6-4831-8F4E-5A7B5BE05D4A}"/>
                      </a:ext>
                    </a:extLst>
                  </p:cNvPr>
                  <p:cNvSpPr txBox="1"/>
                  <p:nvPr/>
                </p:nvSpPr>
                <p:spPr>
                  <a:xfrm>
                    <a:off x="293949" y="1661145"/>
                    <a:ext cx="162554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Input Video with</a:t>
                    </a:r>
                  </a:p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1920*1080 60fps</a:t>
                    </a: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00" name="矩形: 圓角 99">
                    <a:extLst>
                      <a:ext uri="{FF2B5EF4-FFF2-40B4-BE49-F238E27FC236}">
                        <a16:creationId xmlns:a16="http://schemas.microsoft.com/office/drawing/2014/main" id="{7291E8C5-825E-41B9-AAE7-F6E6D9C22EE0}"/>
                      </a:ext>
                    </a:extLst>
                  </p:cNvPr>
                  <p:cNvSpPr/>
                  <p:nvPr/>
                </p:nvSpPr>
                <p:spPr>
                  <a:xfrm>
                    <a:off x="3770310" y="3156541"/>
                    <a:ext cx="2845352" cy="1624990"/>
                  </a:xfrm>
                  <a:prstGeom prst="roundRect">
                    <a:avLst>
                      <a:gd name="adj" fmla="val 6819"/>
                    </a:avLst>
                  </a:prstGeom>
                  <a:solidFill>
                    <a:srgbClr val="70AD47">
                      <a:lumMod val="40000"/>
                      <a:lumOff val="60000"/>
                    </a:srgbClr>
                  </a:solidFill>
                  <a:ln w="6350" cap="flat" cmpd="sng" algn="ctr">
                    <a:solidFill>
                      <a:srgbClr val="70AD47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01" name="矩形: 圓角 100">
                    <a:extLst>
                      <a:ext uri="{FF2B5EF4-FFF2-40B4-BE49-F238E27FC236}">
                        <a16:creationId xmlns:a16="http://schemas.microsoft.com/office/drawing/2014/main" id="{6EFDCA4F-89C2-4811-8FE5-316F38291F6B}"/>
                      </a:ext>
                    </a:extLst>
                  </p:cNvPr>
                  <p:cNvSpPr/>
                  <p:nvPr/>
                </p:nvSpPr>
                <p:spPr>
                  <a:xfrm>
                    <a:off x="3753149" y="1140055"/>
                    <a:ext cx="7268937" cy="1624990"/>
                  </a:xfrm>
                  <a:prstGeom prst="roundRect">
                    <a:avLst>
                      <a:gd name="adj" fmla="val 6819"/>
                    </a:avLst>
                  </a:prstGeom>
                  <a:solidFill>
                    <a:srgbClr val="70AD47">
                      <a:lumMod val="40000"/>
                      <a:lumOff val="60000"/>
                    </a:srgbClr>
                  </a:solidFill>
                  <a:ln w="6350" cap="flat" cmpd="sng" algn="ctr">
                    <a:solidFill>
                      <a:srgbClr val="70AD47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02" name="文字方塊 101">
                    <a:extLst>
                      <a:ext uri="{FF2B5EF4-FFF2-40B4-BE49-F238E27FC236}">
                        <a16:creationId xmlns:a16="http://schemas.microsoft.com/office/drawing/2014/main" id="{A4D9F2C3-A157-4577-BA19-62A4A648C9A2}"/>
                      </a:ext>
                    </a:extLst>
                  </p:cNvPr>
                  <p:cNvSpPr txBox="1"/>
                  <p:nvPr/>
                </p:nvSpPr>
                <p:spPr>
                  <a:xfrm>
                    <a:off x="6575892" y="1137173"/>
                    <a:ext cx="16566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buClrTx/>
                      <a:buFontTx/>
                      <a:buNone/>
                    </a:pPr>
                    <a:r>
                      <a:rPr lang="en-US" altLang="zh-TW" sz="2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Ball Detection</a:t>
                    </a:r>
                    <a:endParaRPr lang="zh-TW" altLang="en-US" sz="2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03" name="矩形: 圓角 102">
                    <a:extLst>
                      <a:ext uri="{FF2B5EF4-FFF2-40B4-BE49-F238E27FC236}">
                        <a16:creationId xmlns:a16="http://schemas.microsoft.com/office/drawing/2014/main" id="{409786BC-6785-4AEA-B014-806ADB18CE84}"/>
                      </a:ext>
                    </a:extLst>
                  </p:cNvPr>
                  <p:cNvSpPr/>
                  <p:nvPr/>
                </p:nvSpPr>
                <p:spPr>
                  <a:xfrm>
                    <a:off x="5318890" y="1823856"/>
                    <a:ext cx="1140458" cy="515934"/>
                  </a:xfrm>
                  <a:prstGeom prst="roundRect">
                    <a:avLst>
                      <a:gd name="adj" fmla="val 9146"/>
                    </a:avLst>
                  </a:prstGeom>
                  <a:solidFill>
                    <a:srgbClr val="4472C4">
                      <a:lumMod val="60000"/>
                      <a:lumOff val="40000"/>
                    </a:srgbClr>
                  </a:solidFill>
                  <a:ln w="6350" cap="flat" cmpd="sng" algn="ctr">
                    <a:solidFill>
                      <a:srgbClr val="4472C4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Feature extraction</a:t>
                    </a:r>
                  </a:p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(Refer to VGG16)</a:t>
                    </a:r>
                    <a:endParaRPr kumimoji="0" lang="zh-TW" altLang="en-US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grpSp>
                <p:nvGrpSpPr>
                  <p:cNvPr id="104" name="群組 103">
                    <a:extLst>
                      <a:ext uri="{FF2B5EF4-FFF2-40B4-BE49-F238E27FC236}">
                        <a16:creationId xmlns:a16="http://schemas.microsoft.com/office/drawing/2014/main" id="{944ECCD7-40EE-4EF5-8E36-E0E8136DCAD4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83" y="1664503"/>
                    <a:ext cx="1237266" cy="838684"/>
                    <a:chOff x="6770931" y="1966212"/>
                    <a:chExt cx="1135380" cy="769620"/>
                  </a:xfrm>
                  <a:solidFill>
                    <a:sysClr val="window" lastClr="FFFFFF">
                      <a:lumMod val="95000"/>
                    </a:sysClr>
                  </a:solidFill>
                </p:grpSpPr>
                <p:sp>
                  <p:nvSpPr>
                    <p:cNvPr id="105" name="矩形: 圓角 104">
                      <a:extLst>
                        <a:ext uri="{FF2B5EF4-FFF2-40B4-BE49-F238E27FC236}">
                          <a16:creationId xmlns:a16="http://schemas.microsoft.com/office/drawing/2014/main" id="{3E81B70C-BD69-4C4C-A5DF-28424C9C7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70931" y="1966212"/>
                      <a:ext cx="1135380" cy="769620"/>
                    </a:xfrm>
                    <a:prstGeom prst="roundRect">
                      <a:avLst>
                        <a:gd name="adj" fmla="val 9184"/>
                      </a:avLst>
                    </a:prstGeom>
                    <a:grpFill/>
                    <a:ln w="6350" cap="flat" cmpd="sng" algn="ctr">
                      <a:solidFill>
                        <a:srgbClr val="70AD47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TW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新細明體" panose="02020500000000000000" pitchFamily="18" charset="-120"/>
                        <a:cs typeface="+mn-cs"/>
                      </a:endParaRPr>
                    </a:p>
                  </p:txBody>
                </p:sp>
                <p:pic>
                  <p:nvPicPr>
                    <p:cNvPr id="106" name="圖片 105">
                      <a:extLst>
                        <a:ext uri="{FF2B5EF4-FFF2-40B4-BE49-F238E27FC236}">
                          <a16:creationId xmlns:a16="http://schemas.microsoft.com/office/drawing/2014/main" id="{CAF7B9AF-7924-4502-BA1E-314D2F2F86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6815526" y="2121338"/>
                      <a:ext cx="1046190" cy="571701"/>
                    </a:xfrm>
                    <a:prstGeom prst="rect">
                      <a:avLst/>
                    </a:prstGeom>
                    <a:grpFill/>
                  </p:spPr>
                </p:pic>
              </p:grpSp>
              <p:sp>
                <p:nvSpPr>
                  <p:cNvPr id="107" name="文字方塊 106">
                    <a:extLst>
                      <a:ext uri="{FF2B5EF4-FFF2-40B4-BE49-F238E27FC236}">
                        <a16:creationId xmlns:a16="http://schemas.microsoft.com/office/drawing/2014/main" id="{CEF41BF3-5427-47E9-B060-2340C1165EE4}"/>
                      </a:ext>
                    </a:extLst>
                  </p:cNvPr>
                  <p:cNvSpPr txBox="1"/>
                  <p:nvPr/>
                </p:nvSpPr>
                <p:spPr>
                  <a:xfrm>
                    <a:off x="9371203" y="1626264"/>
                    <a:ext cx="546825" cy="2072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Heatmap</a:t>
                    </a: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08" name="文字方塊 107">
                    <a:extLst>
                      <a:ext uri="{FF2B5EF4-FFF2-40B4-BE49-F238E27FC236}">
                        <a16:creationId xmlns:a16="http://schemas.microsoft.com/office/drawing/2014/main" id="{12ED30D9-93F9-43AD-A7A1-E39306EF49EE}"/>
                      </a:ext>
                    </a:extLst>
                  </p:cNvPr>
                  <p:cNvSpPr txBox="1"/>
                  <p:nvPr/>
                </p:nvSpPr>
                <p:spPr>
                  <a:xfrm>
                    <a:off x="10475915" y="1955373"/>
                    <a:ext cx="453970" cy="261610"/>
                  </a:xfrm>
                  <a:prstGeom prst="rect">
                    <a:avLst/>
                  </a:prstGeom>
                  <a:solidFill>
                    <a:sysClr val="window" lastClr="FFFFFF">
                      <a:lumMod val="95000"/>
                    </a:sysClr>
                  </a:solidFill>
                  <a:ln w="3175">
                    <a:solidFill>
                      <a:srgbClr val="4472C4"/>
                    </a:solidFill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(x,y)</a:t>
                    </a:r>
                    <a:endParaRPr kumimoji="0" lang="zh-TW" alt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09" name="文字方塊 108">
                    <a:extLst>
                      <a:ext uri="{FF2B5EF4-FFF2-40B4-BE49-F238E27FC236}">
                        <a16:creationId xmlns:a16="http://schemas.microsoft.com/office/drawing/2014/main" id="{B0F1875B-9A38-4864-B16D-E1661445F42E}"/>
                      </a:ext>
                    </a:extLst>
                  </p:cNvPr>
                  <p:cNvSpPr txBox="1"/>
                  <p:nvPr/>
                </p:nvSpPr>
                <p:spPr>
                  <a:xfrm>
                    <a:off x="10371398" y="1573877"/>
                    <a:ext cx="654786" cy="36275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5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Ball </a:t>
                    </a:r>
                  </a:p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5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coordinate</a:t>
                    </a:r>
                  </a:p>
                </p:txBody>
              </p:sp>
              <p:sp>
                <p:nvSpPr>
                  <p:cNvPr id="110" name="矩形: 圓角 109">
                    <a:extLst>
                      <a:ext uri="{FF2B5EF4-FFF2-40B4-BE49-F238E27FC236}">
                        <a16:creationId xmlns:a16="http://schemas.microsoft.com/office/drawing/2014/main" id="{A34B0AC4-71DE-43E8-B964-6425F6736E6E}"/>
                      </a:ext>
                    </a:extLst>
                  </p:cNvPr>
                  <p:cNvSpPr/>
                  <p:nvPr/>
                </p:nvSpPr>
                <p:spPr>
                  <a:xfrm>
                    <a:off x="7499427" y="1827407"/>
                    <a:ext cx="1313890" cy="515934"/>
                  </a:xfrm>
                  <a:prstGeom prst="roundRect">
                    <a:avLst>
                      <a:gd name="adj" fmla="val 9146"/>
                    </a:avLst>
                  </a:prstGeom>
                  <a:solidFill>
                    <a:srgbClr val="4472C4">
                      <a:lumMod val="60000"/>
                      <a:lumOff val="40000"/>
                    </a:srgbClr>
                  </a:solidFill>
                  <a:ln w="6350" cap="flat" cmpd="sng" algn="ctr">
                    <a:solidFill>
                      <a:srgbClr val="4472C4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Pixel-wise prediction</a:t>
                    </a:r>
                  </a:p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(Refer to DeconvNet)</a:t>
                    </a:r>
                    <a:endParaRPr kumimoji="0" lang="zh-TW" altLang="en-US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1" name="矩形: 圓角 110">
                    <a:extLst>
                      <a:ext uri="{FF2B5EF4-FFF2-40B4-BE49-F238E27FC236}">
                        <a16:creationId xmlns:a16="http://schemas.microsoft.com/office/drawing/2014/main" id="{7EE9F1B2-C66E-4261-9DA8-CBF6C10B1B38}"/>
                      </a:ext>
                    </a:extLst>
                  </p:cNvPr>
                  <p:cNvSpPr/>
                  <p:nvPr/>
                </p:nvSpPr>
                <p:spPr>
                  <a:xfrm>
                    <a:off x="3811918" y="1463950"/>
                    <a:ext cx="2716084" cy="1227544"/>
                  </a:xfrm>
                  <a:prstGeom prst="roundRect">
                    <a:avLst>
                      <a:gd name="adj" fmla="val 3515"/>
                    </a:avLst>
                  </a:prstGeom>
                  <a:noFill/>
                  <a:ln w="12700" cap="flat" cmpd="sng" algn="ctr">
                    <a:solidFill>
                      <a:srgbClr val="5B9BD5">
                        <a:lumMod val="50000"/>
                      </a:srgbClr>
                    </a:solidFill>
                    <a:prstDash val="dash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12" name="文字方塊 111">
                    <a:extLst>
                      <a:ext uri="{FF2B5EF4-FFF2-40B4-BE49-F238E27FC236}">
                        <a16:creationId xmlns:a16="http://schemas.microsoft.com/office/drawing/2014/main" id="{8EC1F841-2B44-4EAC-80DA-F1853897F03C}"/>
                      </a:ext>
                    </a:extLst>
                  </p:cNvPr>
                  <p:cNvSpPr txBox="1"/>
                  <p:nvPr/>
                </p:nvSpPr>
                <p:spPr>
                  <a:xfrm>
                    <a:off x="1692909" y="1373762"/>
                    <a:ext cx="1625544" cy="206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Five frame dequeue</a:t>
                    </a: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3" name="矩形: 圓角 112">
                    <a:extLst>
                      <a:ext uri="{FF2B5EF4-FFF2-40B4-BE49-F238E27FC236}">
                        <a16:creationId xmlns:a16="http://schemas.microsoft.com/office/drawing/2014/main" id="{A31F6884-4B51-4A99-AF99-446529C21C5E}"/>
                      </a:ext>
                    </a:extLst>
                  </p:cNvPr>
                  <p:cNvSpPr/>
                  <p:nvPr/>
                </p:nvSpPr>
                <p:spPr>
                  <a:xfrm>
                    <a:off x="3870604" y="1655863"/>
                    <a:ext cx="1237266" cy="981348"/>
                  </a:xfrm>
                  <a:prstGeom prst="roundRect">
                    <a:avLst>
                      <a:gd name="adj" fmla="val 9184"/>
                    </a:avLst>
                  </a:prstGeom>
                  <a:solidFill>
                    <a:srgbClr val="ED7D31">
                      <a:lumMod val="40000"/>
                      <a:lumOff val="60000"/>
                    </a:srgbClr>
                  </a:solidFill>
                  <a:ln w="6350" cap="flat" cmpd="sng" algn="ctr">
                    <a:solidFill>
                      <a:srgbClr val="ED7D31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14" name="文字方塊 113">
                    <a:extLst>
                      <a:ext uri="{FF2B5EF4-FFF2-40B4-BE49-F238E27FC236}">
                        <a16:creationId xmlns:a16="http://schemas.microsoft.com/office/drawing/2014/main" id="{A2F4F067-BEA6-45C1-8915-C7E067022E9E}"/>
                      </a:ext>
                    </a:extLst>
                  </p:cNvPr>
                  <p:cNvSpPr txBox="1"/>
                  <p:nvPr/>
                </p:nvSpPr>
                <p:spPr>
                  <a:xfrm>
                    <a:off x="3941671" y="1604608"/>
                    <a:ext cx="1108966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Downscale </a:t>
                    </a:r>
                  </a:p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&amp;Concatenate</a:t>
                    </a:r>
                    <a:endParaRPr lang="en-US" altLang="zh-TW" sz="8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  <a:p>
                    <a:pPr algn="ctr">
                      <a:buClrTx/>
                      <a:buFontTx/>
                      <a:buNone/>
                    </a:pP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5" name="矩形: 圓角 114">
                    <a:extLst>
                      <a:ext uri="{FF2B5EF4-FFF2-40B4-BE49-F238E27FC236}">
                        <a16:creationId xmlns:a16="http://schemas.microsoft.com/office/drawing/2014/main" id="{ADD66749-460A-42F5-9269-7167F69528D7}"/>
                      </a:ext>
                    </a:extLst>
                  </p:cNvPr>
                  <p:cNvSpPr/>
                  <p:nvPr/>
                </p:nvSpPr>
                <p:spPr>
                  <a:xfrm>
                    <a:off x="3878562" y="3623758"/>
                    <a:ext cx="1237266" cy="851921"/>
                  </a:xfrm>
                  <a:prstGeom prst="roundRect">
                    <a:avLst>
                      <a:gd name="adj" fmla="val 9184"/>
                    </a:avLst>
                  </a:prstGeom>
                  <a:solidFill>
                    <a:srgbClr val="ED7D31">
                      <a:lumMod val="40000"/>
                      <a:lumOff val="60000"/>
                    </a:srgbClr>
                  </a:solidFill>
                  <a:ln w="6350" cap="flat" cmpd="sng" algn="ctr">
                    <a:solidFill>
                      <a:srgbClr val="ED7D31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16" name="文字方塊 115">
                    <a:extLst>
                      <a:ext uri="{FF2B5EF4-FFF2-40B4-BE49-F238E27FC236}">
                        <a16:creationId xmlns:a16="http://schemas.microsoft.com/office/drawing/2014/main" id="{C140DDD4-108F-4C69-AFD0-ED7823ED99DC}"/>
                      </a:ext>
                    </a:extLst>
                  </p:cNvPr>
                  <p:cNvSpPr txBox="1"/>
                  <p:nvPr/>
                </p:nvSpPr>
                <p:spPr>
                  <a:xfrm>
                    <a:off x="3971671" y="3587060"/>
                    <a:ext cx="110896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Concatenate</a:t>
                    </a: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7" name="文字方塊 116">
                    <a:extLst>
                      <a:ext uri="{FF2B5EF4-FFF2-40B4-BE49-F238E27FC236}">
                        <a16:creationId xmlns:a16="http://schemas.microsoft.com/office/drawing/2014/main" id="{68FB8DC9-93D1-4E9D-838B-A0C4E2736803}"/>
                      </a:ext>
                    </a:extLst>
                  </p:cNvPr>
                  <p:cNvSpPr txBox="1"/>
                  <p:nvPr/>
                </p:nvSpPr>
                <p:spPr>
                  <a:xfrm>
                    <a:off x="4680953" y="1428372"/>
                    <a:ext cx="1025904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200" kern="1200" dirty="0">
                        <a:solidFill>
                          <a:srgbClr val="5B9BD5">
                            <a:lumMod val="50000"/>
                          </a:srgbClr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Global stage</a:t>
                    </a:r>
                    <a:endParaRPr lang="zh-TW" altLang="en-US" sz="1200" kern="1200" dirty="0">
                      <a:solidFill>
                        <a:srgbClr val="5B9BD5">
                          <a:lumMod val="50000"/>
                        </a:srgbClr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8" name="矩形: 圓角 117">
                    <a:extLst>
                      <a:ext uri="{FF2B5EF4-FFF2-40B4-BE49-F238E27FC236}">
                        <a16:creationId xmlns:a16="http://schemas.microsoft.com/office/drawing/2014/main" id="{69A29782-EA79-421D-BC2F-A70F5FB3404D}"/>
                      </a:ext>
                    </a:extLst>
                  </p:cNvPr>
                  <p:cNvSpPr/>
                  <p:nvPr/>
                </p:nvSpPr>
                <p:spPr>
                  <a:xfrm>
                    <a:off x="5256638" y="3789549"/>
                    <a:ext cx="1139403" cy="515934"/>
                  </a:xfrm>
                  <a:prstGeom prst="roundRect">
                    <a:avLst>
                      <a:gd name="adj" fmla="val 9146"/>
                    </a:avLst>
                  </a:prstGeom>
                  <a:solidFill>
                    <a:srgbClr val="4472C4">
                      <a:lumMod val="60000"/>
                      <a:lumOff val="40000"/>
                    </a:srgbClr>
                  </a:solidFill>
                  <a:ln w="6350" cap="flat" cmpd="sng" algn="ctr">
                    <a:solidFill>
                      <a:srgbClr val="4472C4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Feature extraction</a:t>
                    </a:r>
                  </a:p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(Refer to VGG16)</a:t>
                    </a:r>
                    <a:endParaRPr kumimoji="0" lang="zh-TW" altLang="en-US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9" name="矩形: 圓角 118">
                    <a:extLst>
                      <a:ext uri="{FF2B5EF4-FFF2-40B4-BE49-F238E27FC236}">
                        <a16:creationId xmlns:a16="http://schemas.microsoft.com/office/drawing/2014/main" id="{B4A885CC-4239-4866-8E25-9ECC2661E427}"/>
                      </a:ext>
                    </a:extLst>
                  </p:cNvPr>
                  <p:cNvSpPr/>
                  <p:nvPr/>
                </p:nvSpPr>
                <p:spPr>
                  <a:xfrm>
                    <a:off x="3825991" y="3343888"/>
                    <a:ext cx="2706555" cy="1216501"/>
                  </a:xfrm>
                  <a:prstGeom prst="roundRect">
                    <a:avLst>
                      <a:gd name="adj" fmla="val 3515"/>
                    </a:avLst>
                  </a:prstGeom>
                  <a:noFill/>
                  <a:ln w="12700" cap="flat" cmpd="sng" algn="ctr">
                    <a:solidFill>
                      <a:srgbClr val="5B9BD5">
                        <a:lumMod val="50000"/>
                      </a:srgbClr>
                    </a:solidFill>
                    <a:prstDash val="dash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TW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endParaRPr>
                  </a:p>
                </p:txBody>
              </p:sp>
              <p:sp>
                <p:nvSpPr>
                  <p:cNvPr id="120" name="文字方塊 119">
                    <a:extLst>
                      <a:ext uri="{FF2B5EF4-FFF2-40B4-BE49-F238E27FC236}">
                        <a16:creationId xmlns:a16="http://schemas.microsoft.com/office/drawing/2014/main" id="{909D31AA-F250-4DA0-93A0-959C2E9C5AE9}"/>
                      </a:ext>
                    </a:extLst>
                  </p:cNvPr>
                  <p:cNvSpPr txBox="1"/>
                  <p:nvPr/>
                </p:nvSpPr>
                <p:spPr>
                  <a:xfrm>
                    <a:off x="4704407" y="3316906"/>
                    <a:ext cx="1025904" cy="2591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kern="1200" dirty="0">
                        <a:solidFill>
                          <a:srgbClr val="5B9BD5">
                            <a:lumMod val="50000"/>
                          </a:srgbClr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Local stage</a:t>
                    </a:r>
                    <a:endParaRPr lang="zh-TW" altLang="en-US" kern="1200" dirty="0">
                      <a:solidFill>
                        <a:srgbClr val="5B9BD5">
                          <a:lumMod val="50000"/>
                        </a:srgbClr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121" name="直線單箭頭接點 120">
                    <a:extLst>
                      <a:ext uri="{FF2B5EF4-FFF2-40B4-BE49-F238E27FC236}">
                        <a16:creationId xmlns:a16="http://schemas.microsoft.com/office/drawing/2014/main" id="{88E8AFE2-AEA5-4FFC-B370-73253AD2DE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04488" y="2081970"/>
                    <a:ext cx="574092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2" name="直線單箭頭接點 121">
                    <a:extLst>
                      <a:ext uri="{FF2B5EF4-FFF2-40B4-BE49-F238E27FC236}">
                        <a16:creationId xmlns:a16="http://schemas.microsoft.com/office/drawing/2014/main" id="{C6561E2C-E4A7-48C5-BF37-B54DCF366F4B}"/>
                      </a:ext>
                    </a:extLst>
                  </p:cNvPr>
                  <p:cNvCxnSpPr>
                    <a:cxnSpLocks/>
                    <a:endCxn id="103" idx="1"/>
                  </p:cNvCxnSpPr>
                  <p:nvPr/>
                </p:nvCxnSpPr>
                <p:spPr>
                  <a:xfrm flipV="1">
                    <a:off x="5115828" y="2081823"/>
                    <a:ext cx="203062" cy="2022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3" name="直線單箭頭接點 122">
                    <a:extLst>
                      <a:ext uri="{FF2B5EF4-FFF2-40B4-BE49-F238E27FC236}">
                        <a16:creationId xmlns:a16="http://schemas.microsoft.com/office/drawing/2014/main" id="{0E248510-192E-4E8A-A535-5EA4BA253989}"/>
                      </a:ext>
                    </a:extLst>
                  </p:cNvPr>
                  <p:cNvCxnSpPr>
                    <a:cxnSpLocks/>
                    <a:stCxn id="103" idx="3"/>
                    <a:endCxn id="145" idx="1"/>
                  </p:cNvCxnSpPr>
                  <p:nvPr/>
                </p:nvCxnSpPr>
                <p:spPr>
                  <a:xfrm flipV="1">
                    <a:off x="6459348" y="2079221"/>
                    <a:ext cx="212666" cy="2602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4" name="直線單箭頭接點 123">
                    <a:extLst>
                      <a:ext uri="{FF2B5EF4-FFF2-40B4-BE49-F238E27FC236}">
                        <a16:creationId xmlns:a16="http://schemas.microsoft.com/office/drawing/2014/main" id="{50D14B82-2917-43D6-8D1D-4829B64C1DE6}"/>
                      </a:ext>
                    </a:extLst>
                  </p:cNvPr>
                  <p:cNvCxnSpPr>
                    <a:cxnSpLocks/>
                    <a:stCxn id="110" idx="3"/>
                    <a:endCxn id="105" idx="1"/>
                  </p:cNvCxnSpPr>
                  <p:nvPr/>
                </p:nvCxnSpPr>
                <p:spPr>
                  <a:xfrm flipV="1">
                    <a:off x="8813317" y="2083845"/>
                    <a:ext cx="212666" cy="1529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5" name="直線單箭頭接點 124">
                    <a:extLst>
                      <a:ext uri="{FF2B5EF4-FFF2-40B4-BE49-F238E27FC236}">
                        <a16:creationId xmlns:a16="http://schemas.microsoft.com/office/drawing/2014/main" id="{6C69818C-6D5A-4CFA-9B34-886AD743FF24}"/>
                      </a:ext>
                    </a:extLst>
                  </p:cNvPr>
                  <p:cNvCxnSpPr>
                    <a:cxnSpLocks/>
                    <a:stCxn id="105" idx="3"/>
                    <a:endCxn id="108" idx="1"/>
                  </p:cNvCxnSpPr>
                  <p:nvPr/>
                </p:nvCxnSpPr>
                <p:spPr>
                  <a:xfrm>
                    <a:off x="10263249" y="2083845"/>
                    <a:ext cx="212666" cy="2333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6" name="直線單箭頭接點 125">
                    <a:extLst>
                      <a:ext uri="{FF2B5EF4-FFF2-40B4-BE49-F238E27FC236}">
                        <a16:creationId xmlns:a16="http://schemas.microsoft.com/office/drawing/2014/main" id="{5F8C51E5-085F-437D-A8AA-F118DCBD2143}"/>
                      </a:ext>
                    </a:extLst>
                  </p:cNvPr>
                  <p:cNvCxnSpPr>
                    <a:cxnSpLocks/>
                    <a:stCxn id="115" idx="3"/>
                    <a:endCxn id="118" idx="1"/>
                  </p:cNvCxnSpPr>
                  <p:nvPr/>
                </p:nvCxnSpPr>
                <p:spPr>
                  <a:xfrm flipV="1">
                    <a:off x="5115828" y="4047516"/>
                    <a:ext cx="140810" cy="2203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sp>
                <p:nvSpPr>
                  <p:cNvPr id="127" name="矩形: 圓角 126">
                    <a:extLst>
                      <a:ext uri="{FF2B5EF4-FFF2-40B4-BE49-F238E27FC236}">
                        <a16:creationId xmlns:a16="http://schemas.microsoft.com/office/drawing/2014/main" id="{5BCE8E57-7B4F-48BE-A44C-B5E668707424}"/>
                      </a:ext>
                    </a:extLst>
                  </p:cNvPr>
                  <p:cNvSpPr/>
                  <p:nvPr/>
                </p:nvSpPr>
                <p:spPr>
                  <a:xfrm>
                    <a:off x="2090655" y="2806456"/>
                    <a:ext cx="1065183" cy="307999"/>
                  </a:xfrm>
                  <a:prstGeom prst="roundRect">
                    <a:avLst>
                      <a:gd name="adj" fmla="val 9184"/>
                    </a:avLst>
                  </a:prstGeom>
                  <a:solidFill>
                    <a:srgbClr val="ED7D31">
                      <a:lumMod val="40000"/>
                      <a:lumOff val="60000"/>
                    </a:srgbClr>
                  </a:solidFill>
                  <a:ln w="6350" cap="flat" cmpd="sng" algn="ctr">
                    <a:solidFill>
                      <a:srgbClr val="ED7D31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zh-TW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Crop</a:t>
                    </a:r>
                    <a:endParaRPr kumimoji="0" lang="en-US" altLang="zh-TW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128" name="接點: 肘形 127">
                    <a:extLst>
                      <a:ext uri="{FF2B5EF4-FFF2-40B4-BE49-F238E27FC236}">
                        <a16:creationId xmlns:a16="http://schemas.microsoft.com/office/drawing/2014/main" id="{6350691C-42E9-45DD-A987-B5D4D71FCD8E}"/>
                      </a:ext>
                    </a:extLst>
                  </p:cNvPr>
                  <p:cNvCxnSpPr>
                    <a:cxnSpLocks/>
                    <a:stCxn id="108" idx="2"/>
                    <a:endCxn id="127" idx="3"/>
                  </p:cNvCxnSpPr>
                  <p:nvPr/>
                </p:nvCxnSpPr>
                <p:spPr>
                  <a:xfrm rot="5400000">
                    <a:off x="6557633" y="-1184812"/>
                    <a:ext cx="743473" cy="7547062"/>
                  </a:xfrm>
                  <a:prstGeom prst="bentConnector2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29" name="直線單箭頭接點 128">
                    <a:extLst>
                      <a:ext uri="{FF2B5EF4-FFF2-40B4-BE49-F238E27FC236}">
                        <a16:creationId xmlns:a16="http://schemas.microsoft.com/office/drawing/2014/main" id="{710EA48F-4980-40EE-88C5-C5B55B3EC3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27650" y="2423175"/>
                    <a:ext cx="0" cy="39193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30" name="直線單箭頭接點 129">
                    <a:extLst>
                      <a:ext uri="{FF2B5EF4-FFF2-40B4-BE49-F238E27FC236}">
                        <a16:creationId xmlns:a16="http://schemas.microsoft.com/office/drawing/2014/main" id="{93D68AD3-3CB2-4FE8-9535-39F9B4C22DD0}"/>
                      </a:ext>
                    </a:extLst>
                  </p:cNvPr>
                  <p:cNvCxnSpPr>
                    <a:cxnSpLocks/>
                    <a:stCxn id="127" idx="2"/>
                  </p:cNvCxnSpPr>
                  <p:nvPr/>
                </p:nvCxnSpPr>
                <p:spPr>
                  <a:xfrm>
                    <a:off x="2623247" y="3114454"/>
                    <a:ext cx="0" cy="461451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31" name="直線單箭頭接點 130">
                    <a:extLst>
                      <a:ext uri="{FF2B5EF4-FFF2-40B4-BE49-F238E27FC236}">
                        <a16:creationId xmlns:a16="http://schemas.microsoft.com/office/drawing/2014/main" id="{CFD754D9-F52C-43E5-80BB-6A9CF0C513D3}"/>
                      </a:ext>
                    </a:extLst>
                  </p:cNvPr>
                  <p:cNvCxnSpPr>
                    <a:cxnSpLocks/>
                    <a:endCxn id="115" idx="1"/>
                  </p:cNvCxnSpPr>
                  <p:nvPr/>
                </p:nvCxnSpPr>
                <p:spPr>
                  <a:xfrm>
                    <a:off x="3337560" y="4049719"/>
                    <a:ext cx="541002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32" name="直線單箭頭接點 131">
                    <a:extLst>
                      <a:ext uri="{FF2B5EF4-FFF2-40B4-BE49-F238E27FC236}">
                        <a16:creationId xmlns:a16="http://schemas.microsoft.com/office/drawing/2014/main" id="{20D8D3F9-9472-40A2-B98A-641742CEE000}"/>
                      </a:ext>
                    </a:extLst>
                  </p:cNvPr>
                  <p:cNvCxnSpPr>
                    <a:cxnSpLocks/>
                    <a:endCxn id="191" idx="1"/>
                  </p:cNvCxnSpPr>
                  <p:nvPr/>
                </p:nvCxnSpPr>
                <p:spPr>
                  <a:xfrm>
                    <a:off x="6394450" y="4043436"/>
                    <a:ext cx="165948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sp>
                <p:nvSpPr>
                  <p:cNvPr id="144" name="文字方塊 143">
                    <a:extLst>
                      <a:ext uri="{FF2B5EF4-FFF2-40B4-BE49-F238E27FC236}">
                        <a16:creationId xmlns:a16="http://schemas.microsoft.com/office/drawing/2014/main" id="{B7EDD5B8-429F-47F3-A160-883CE95C62DB}"/>
                      </a:ext>
                    </a:extLst>
                  </p:cNvPr>
                  <p:cNvSpPr txBox="1"/>
                  <p:nvPr/>
                </p:nvSpPr>
                <p:spPr>
                  <a:xfrm>
                    <a:off x="2012549" y="1186951"/>
                    <a:ext cx="1025904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200" kern="1200" dirty="0">
                        <a:solidFill>
                          <a:srgbClr val="5B9BD5">
                            <a:lumMod val="50000"/>
                          </a:srgbClr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Main process</a:t>
                    </a:r>
                    <a:endParaRPr lang="zh-TW" altLang="en-US" sz="1200" kern="1200" dirty="0">
                      <a:solidFill>
                        <a:srgbClr val="5B9BD5">
                          <a:lumMod val="50000"/>
                        </a:srgbClr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146" name="直線單箭頭接點 145">
                    <a:extLst>
                      <a:ext uri="{FF2B5EF4-FFF2-40B4-BE49-F238E27FC236}">
                        <a16:creationId xmlns:a16="http://schemas.microsoft.com/office/drawing/2014/main" id="{BA63BC9A-85FE-4016-B26F-26EF6070F5C7}"/>
                      </a:ext>
                    </a:extLst>
                  </p:cNvPr>
                  <p:cNvCxnSpPr>
                    <a:cxnSpLocks/>
                    <a:stCxn id="145" idx="3"/>
                    <a:endCxn id="110" idx="1"/>
                  </p:cNvCxnSpPr>
                  <p:nvPr/>
                </p:nvCxnSpPr>
                <p:spPr>
                  <a:xfrm>
                    <a:off x="7314704" y="2079221"/>
                    <a:ext cx="184723" cy="6153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cxnSp>
                <p:nvCxnSpPr>
                  <p:cNvPr id="147" name="直線單箭頭接點 146">
                    <a:extLst>
                      <a:ext uri="{FF2B5EF4-FFF2-40B4-BE49-F238E27FC236}">
                        <a16:creationId xmlns:a16="http://schemas.microsoft.com/office/drawing/2014/main" id="{A42AE1B2-8E25-49E3-BB0C-6B1F2A30A1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49281" y="2072623"/>
                    <a:ext cx="1076919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grpSp>
                <p:nvGrpSpPr>
                  <p:cNvPr id="148" name="群組 147">
                    <a:extLst>
                      <a:ext uri="{FF2B5EF4-FFF2-40B4-BE49-F238E27FC236}">
                        <a16:creationId xmlns:a16="http://schemas.microsoft.com/office/drawing/2014/main" id="{25A6A0BA-DC67-402D-B9E1-E9108463A3ED}"/>
                      </a:ext>
                    </a:extLst>
                  </p:cNvPr>
                  <p:cNvGrpSpPr/>
                  <p:nvPr/>
                </p:nvGrpSpPr>
                <p:grpSpPr>
                  <a:xfrm>
                    <a:off x="1741409" y="1616588"/>
                    <a:ext cx="1567975" cy="808830"/>
                    <a:chOff x="4044718" y="1110716"/>
                    <a:chExt cx="1862493" cy="960755"/>
                  </a:xfrm>
                </p:grpSpPr>
                <p:pic>
                  <p:nvPicPr>
                    <p:cNvPr id="149" name="圖片 148">
                      <a:extLst>
                        <a:ext uri="{FF2B5EF4-FFF2-40B4-BE49-F238E27FC236}">
                          <a16:creationId xmlns:a16="http://schemas.microsoft.com/office/drawing/2014/main" id="{B1249AE0-CD05-4462-8737-DC7F95E41B5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044718" y="1110716"/>
                      <a:ext cx="1441452" cy="810817"/>
                    </a:xfrm>
                    <a:prstGeom prst="rect">
                      <a:avLst/>
                    </a:prstGeom>
                    <a:ln w="12700">
                      <a:solidFill>
                        <a:sysClr val="windowText" lastClr="000000"/>
                      </a:solidFill>
                    </a:ln>
                  </p:spPr>
                </p:pic>
                <p:pic>
                  <p:nvPicPr>
                    <p:cNvPr id="150" name="圖片 149">
                      <a:extLst>
                        <a:ext uri="{FF2B5EF4-FFF2-40B4-BE49-F238E27FC236}">
                          <a16:creationId xmlns:a16="http://schemas.microsoft.com/office/drawing/2014/main" id="{57123B01-C674-4658-B6CC-CCA844AF87D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138786" y="1147828"/>
                      <a:ext cx="1441452" cy="810817"/>
                    </a:xfrm>
                    <a:prstGeom prst="rect">
                      <a:avLst/>
                    </a:prstGeom>
                    <a:ln w="12700">
                      <a:solidFill>
                        <a:sysClr val="windowText" lastClr="000000"/>
                      </a:solidFill>
                    </a:ln>
                  </p:spPr>
                </p:pic>
                <p:pic>
                  <p:nvPicPr>
                    <p:cNvPr id="151" name="圖片 150">
                      <a:extLst>
                        <a:ext uri="{FF2B5EF4-FFF2-40B4-BE49-F238E27FC236}">
                          <a16:creationId xmlns:a16="http://schemas.microsoft.com/office/drawing/2014/main" id="{1248827B-4010-49A3-98C2-549286F4A1C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237642" y="1187480"/>
                      <a:ext cx="1441452" cy="810817"/>
                    </a:xfrm>
                    <a:prstGeom prst="rect">
                      <a:avLst/>
                    </a:prstGeom>
                    <a:ln w="12700">
                      <a:solidFill>
                        <a:sysClr val="windowText" lastClr="000000"/>
                      </a:solidFill>
                    </a:ln>
                  </p:spPr>
                </p:pic>
                <p:pic>
                  <p:nvPicPr>
                    <p:cNvPr id="152" name="圖片 151">
                      <a:extLst>
                        <a:ext uri="{FF2B5EF4-FFF2-40B4-BE49-F238E27FC236}">
                          <a16:creationId xmlns:a16="http://schemas.microsoft.com/office/drawing/2014/main" id="{0830D6C8-7EFE-4F9B-A384-8A1A39A8341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353852" y="1223432"/>
                      <a:ext cx="1441452" cy="810817"/>
                    </a:xfrm>
                    <a:prstGeom prst="rect">
                      <a:avLst/>
                    </a:prstGeom>
                    <a:ln w="12700">
                      <a:solidFill>
                        <a:sysClr val="windowText" lastClr="000000"/>
                      </a:solidFill>
                    </a:ln>
                  </p:spPr>
                </p:pic>
                <p:pic>
                  <p:nvPicPr>
                    <p:cNvPr id="153" name="圖片 152">
                      <a:extLst>
                        <a:ext uri="{FF2B5EF4-FFF2-40B4-BE49-F238E27FC236}">
                          <a16:creationId xmlns:a16="http://schemas.microsoft.com/office/drawing/2014/main" id="{35596744-5BA5-4D68-86FC-DE12BF01202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465759" y="1260654"/>
                      <a:ext cx="1441452" cy="810817"/>
                    </a:xfrm>
                    <a:prstGeom prst="rect">
                      <a:avLst/>
                    </a:prstGeom>
                    <a:ln w="12700">
                      <a:solidFill>
                        <a:sysClr val="windowText" lastClr="000000"/>
                      </a:solidFill>
                    </a:ln>
                  </p:spPr>
                </p:pic>
              </p:grpSp>
              <p:pic>
                <p:nvPicPr>
                  <p:cNvPr id="154" name="圖片 153">
                    <a:extLst>
                      <a:ext uri="{FF2B5EF4-FFF2-40B4-BE49-F238E27FC236}">
                        <a16:creationId xmlns:a16="http://schemas.microsoft.com/office/drawing/2014/main" id="{ED346323-5224-4826-A34B-5975B21D2D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959919" y="1981312"/>
                    <a:ext cx="1053901" cy="592820"/>
                  </a:xfrm>
                  <a:prstGeom prst="rect">
                    <a:avLst/>
                  </a:prstGeom>
                  <a:ln w="12700">
                    <a:solidFill>
                      <a:sysClr val="windowText" lastClr="000000"/>
                    </a:solidFill>
                  </a:ln>
                </p:spPr>
              </p:pic>
              <p:grpSp>
                <p:nvGrpSpPr>
                  <p:cNvPr id="155" name="群組 154">
                    <a:extLst>
                      <a:ext uri="{FF2B5EF4-FFF2-40B4-BE49-F238E27FC236}">
                        <a16:creationId xmlns:a16="http://schemas.microsoft.com/office/drawing/2014/main" id="{DED1D07B-0901-4BB1-BF0C-DED6CE518E9A}"/>
                      </a:ext>
                    </a:extLst>
                  </p:cNvPr>
                  <p:cNvGrpSpPr/>
                  <p:nvPr/>
                </p:nvGrpSpPr>
                <p:grpSpPr>
                  <a:xfrm>
                    <a:off x="1762422" y="3598642"/>
                    <a:ext cx="1577228" cy="813033"/>
                    <a:chOff x="-797622" y="3753540"/>
                    <a:chExt cx="1873484" cy="965748"/>
                  </a:xfrm>
                </p:grpSpPr>
                <p:pic>
                  <p:nvPicPr>
                    <p:cNvPr id="156" name="Picture 6" descr="https://lh3.googleusercontent.com/hl9rxIBsp_gqnXL3nT-q1FgqeJFKnOSJVNRPTx_FrGcr-LSF6luFkxvPrxw1ve7hjpoqliHmJY3IwDEnWh-MUbYVQ3uIHgKPwkGVVm_vAMBra0ZuKhYxxQIyeJSI_nA1NMKikFFTLxY">
                      <a:extLst>
                        <a:ext uri="{FF2B5EF4-FFF2-40B4-BE49-F238E27FC236}">
                          <a16:creationId xmlns:a16="http://schemas.microsoft.com/office/drawing/2014/main" id="{215911F1-E257-4FDF-92A8-CEDB4B538807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2585" t="38731" r="23285" b="23725"/>
                    <a:stretch/>
                  </p:blipFill>
                  <p:spPr bwMode="auto">
                    <a:xfrm>
                      <a:off x="-797622" y="3753540"/>
                      <a:ext cx="1409525" cy="79004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ysClr val="windowText" lastClr="000000"/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157" name="Picture 6" descr="https://lh3.googleusercontent.com/hl9rxIBsp_gqnXL3nT-q1FgqeJFKnOSJVNRPTx_FrGcr-LSF6luFkxvPrxw1ve7hjpoqliHmJY3IwDEnWh-MUbYVQ3uIHgKPwkGVVm_vAMBra0ZuKhYxxQIyeJSI_nA1NMKikFFTLxY">
                      <a:extLst>
                        <a:ext uri="{FF2B5EF4-FFF2-40B4-BE49-F238E27FC236}">
                          <a16:creationId xmlns:a16="http://schemas.microsoft.com/office/drawing/2014/main" id="{8B0A8D00-10A1-44AB-B103-BB78D3F7AC6A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2585" t="38731" r="23285" b="23725"/>
                    <a:stretch/>
                  </p:blipFill>
                  <p:spPr bwMode="auto">
                    <a:xfrm>
                      <a:off x="-686765" y="3796004"/>
                      <a:ext cx="1409525" cy="79004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ysClr val="windowText" lastClr="000000"/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158" name="Picture 6" descr="https://lh3.googleusercontent.com/hl9rxIBsp_gqnXL3nT-q1FgqeJFKnOSJVNRPTx_FrGcr-LSF6luFkxvPrxw1ve7hjpoqliHmJY3IwDEnWh-MUbYVQ3uIHgKPwkGVVm_vAMBra0ZuKhYxxQIyeJSI_nA1NMKikFFTLxY">
                      <a:extLst>
                        <a:ext uri="{FF2B5EF4-FFF2-40B4-BE49-F238E27FC236}">
                          <a16:creationId xmlns:a16="http://schemas.microsoft.com/office/drawing/2014/main" id="{A451C272-3F88-428D-B527-17829EEF9721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2585" t="38731" r="23285" b="23725"/>
                    <a:stretch/>
                  </p:blipFill>
                  <p:spPr bwMode="auto">
                    <a:xfrm>
                      <a:off x="-563584" y="3844943"/>
                      <a:ext cx="1409525" cy="79004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ysClr val="windowText" lastClr="000000"/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159" name="Picture 6" descr="https://lh3.googleusercontent.com/hl9rxIBsp_gqnXL3nT-q1FgqeJFKnOSJVNRPTx_FrGcr-LSF6luFkxvPrxw1ve7hjpoqliHmJY3IwDEnWh-MUbYVQ3uIHgKPwkGVVm_vAMBra0ZuKhYxxQIyeJSI_nA1NMKikFFTLxY">
                      <a:extLst>
                        <a:ext uri="{FF2B5EF4-FFF2-40B4-BE49-F238E27FC236}">
                          <a16:creationId xmlns:a16="http://schemas.microsoft.com/office/drawing/2014/main" id="{4094A6EB-412D-45CC-833A-60EEB4C0E3FA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2585" t="38731" r="23285" b="23725"/>
                    <a:stretch/>
                  </p:blipFill>
                  <p:spPr bwMode="auto">
                    <a:xfrm>
                      <a:off x="-446027" y="3884386"/>
                      <a:ext cx="1409525" cy="79004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ysClr val="windowText" lastClr="000000"/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160" name="Picture 6" descr="https://lh3.googleusercontent.com/hl9rxIBsp_gqnXL3nT-q1FgqeJFKnOSJVNRPTx_FrGcr-LSF6luFkxvPrxw1ve7hjpoqliHmJY3IwDEnWh-MUbYVQ3uIHgKPwkGVVm_vAMBra0ZuKhYxxQIyeJSI_nA1NMKikFFTLxY">
                      <a:extLst>
                        <a:ext uri="{FF2B5EF4-FFF2-40B4-BE49-F238E27FC236}">
                          <a16:creationId xmlns:a16="http://schemas.microsoft.com/office/drawing/2014/main" id="{09E0AA48-0B05-423D-B35E-9E35EFE3B68E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2585" t="38731" r="23285" b="23725"/>
                    <a:stretch/>
                  </p:blipFill>
                  <p:spPr bwMode="auto">
                    <a:xfrm>
                      <a:off x="-333663" y="3929248"/>
                      <a:ext cx="1409525" cy="79004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ysClr val="windowText" lastClr="000000"/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pic>
                <p:nvPicPr>
                  <p:cNvPr id="161" name="Picture 6" descr="https://lh3.googleusercontent.com/hl9rxIBsp_gqnXL3nT-q1FgqeJFKnOSJVNRPTx_FrGcr-LSF6luFkxvPrxw1ve7hjpoqliHmJY3IwDEnWh-MUbYVQ3uIHgKPwkGVVm_vAMBra0ZuKhYxxQIyeJSI_nA1NMKikFFTLxY">
                    <a:extLst>
                      <a:ext uri="{FF2B5EF4-FFF2-40B4-BE49-F238E27FC236}">
                        <a16:creationId xmlns:a16="http://schemas.microsoft.com/office/drawing/2014/main" id="{8B0D35CF-DA73-445E-8D2B-114D9547607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2585" t="38731" r="23285" b="23725"/>
                  <a:stretch/>
                </p:blipFill>
                <p:spPr bwMode="auto">
                  <a:xfrm>
                    <a:off x="3963517" y="3827576"/>
                    <a:ext cx="1069197" cy="599285"/>
                  </a:xfrm>
                  <a:prstGeom prst="rect">
                    <a:avLst/>
                  </a:prstGeom>
                  <a:noFill/>
                  <a:ln w="12700">
                    <a:solidFill>
                      <a:sysClr val="windowText" lastClr="000000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87" name="文字方塊 186">
                    <a:extLst>
                      <a:ext uri="{FF2B5EF4-FFF2-40B4-BE49-F238E27FC236}">
                        <a16:creationId xmlns:a16="http://schemas.microsoft.com/office/drawing/2014/main" id="{0CD073F5-99F5-4A7E-A8F5-E257F16A9916}"/>
                      </a:ext>
                    </a:extLst>
                  </p:cNvPr>
                  <p:cNvSpPr txBox="1"/>
                  <p:nvPr/>
                </p:nvSpPr>
                <p:spPr>
                  <a:xfrm>
                    <a:off x="1704746" y="4555084"/>
                    <a:ext cx="1625544" cy="206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buClrTx/>
                      <a:buFontTx/>
                      <a:buNone/>
                    </a:pPr>
                    <a:r>
                      <a:rPr lang="en-US" altLang="zh-TW" sz="1000" kern="120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a:t>Video maker</a:t>
                    </a:r>
                    <a:endParaRPr lang="zh-TW" altLang="en-US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170" name="文字方塊 169">
                  <a:extLst>
                    <a:ext uri="{FF2B5EF4-FFF2-40B4-BE49-F238E27FC236}">
                      <a16:creationId xmlns:a16="http://schemas.microsoft.com/office/drawing/2014/main" id="{A2EB914A-7CE0-4E7C-94F3-89449A4DD604}"/>
                    </a:ext>
                  </a:extLst>
                </p:cNvPr>
                <p:cNvSpPr txBox="1"/>
                <p:nvPr/>
              </p:nvSpPr>
              <p:spPr>
                <a:xfrm>
                  <a:off x="239083" y="4822118"/>
                  <a:ext cx="162554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Output Video with</a:t>
                  </a:r>
                </a:p>
                <a:p>
                  <a:pPr algn="ctr">
                    <a:buClrTx/>
                    <a:buFontTx/>
                    <a:buNone/>
                  </a:pPr>
                  <a:r>
                    <a:rPr lang="en-US" altLang="zh-TW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match information</a:t>
                  </a:r>
                </a:p>
              </p:txBody>
            </p:sp>
            <p:cxnSp>
              <p:nvCxnSpPr>
                <p:cNvPr id="179" name="接點: 肘形 178">
                  <a:extLst>
                    <a:ext uri="{FF2B5EF4-FFF2-40B4-BE49-F238E27FC236}">
                      <a16:creationId xmlns:a16="http://schemas.microsoft.com/office/drawing/2014/main" id="{13B5DF67-BAB6-4487-89BA-F92A2E0BE6CE}"/>
                    </a:ext>
                  </a:extLst>
                </p:cNvPr>
                <p:cNvCxnSpPr>
                  <a:cxnSpLocks/>
                  <a:stCxn id="108" idx="3"/>
                  <a:endCxn id="180" idx="3"/>
                </p:cNvCxnSpPr>
                <p:nvPr/>
              </p:nvCxnSpPr>
              <p:spPr>
                <a:xfrm>
                  <a:off x="10929885" y="2086178"/>
                  <a:ext cx="92200" cy="3196183"/>
                </a:xfrm>
                <a:prstGeom prst="bentConnector3">
                  <a:avLst>
                    <a:gd name="adj1" fmla="val 314881"/>
                  </a:avLst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181" name="文字方塊 180">
                  <a:extLst>
                    <a:ext uri="{FF2B5EF4-FFF2-40B4-BE49-F238E27FC236}">
                      <a16:creationId xmlns:a16="http://schemas.microsoft.com/office/drawing/2014/main" id="{949225ED-6B86-4D9F-A2DF-487BDB34B289}"/>
                    </a:ext>
                  </a:extLst>
                </p:cNvPr>
                <p:cNvSpPr txBox="1"/>
                <p:nvPr/>
              </p:nvSpPr>
              <p:spPr>
                <a:xfrm>
                  <a:off x="7179633" y="5061871"/>
                  <a:ext cx="377731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2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Table Tennis Scoring Algorithm</a:t>
                  </a:r>
                  <a:endParaRPr lang="zh-TW" altLang="en-US" sz="2000" kern="12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82" name="直線單箭頭接點 181">
                  <a:extLst>
                    <a:ext uri="{FF2B5EF4-FFF2-40B4-BE49-F238E27FC236}">
                      <a16:creationId xmlns:a16="http://schemas.microsoft.com/office/drawing/2014/main" id="{0F550E28-D3D3-4CFD-A94C-3C0A692E5DD7}"/>
                    </a:ext>
                  </a:extLst>
                </p:cNvPr>
                <p:cNvCxnSpPr>
                  <a:cxnSpLocks/>
                  <a:stCxn id="180" idx="1"/>
                  <a:endCxn id="183" idx="3"/>
                </p:cNvCxnSpPr>
                <p:nvPr/>
              </p:nvCxnSpPr>
              <p:spPr>
                <a:xfrm flipH="1">
                  <a:off x="6615662" y="5282361"/>
                  <a:ext cx="528003" cy="1182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B8D9F9A2-70C9-4E56-A567-FB153BF553E2}"/>
                    </a:ext>
                  </a:extLst>
                </p:cNvPr>
                <p:cNvSpPr/>
                <p:nvPr/>
              </p:nvSpPr>
              <p:spPr>
                <a:xfrm>
                  <a:off x="5448763" y="5019788"/>
                  <a:ext cx="1166899" cy="527508"/>
                </a:xfrm>
                <a:prstGeom prst="rect">
                  <a:avLst/>
                </a:prstGeom>
                <a:solidFill>
                  <a:sysClr val="window" lastClr="FFFFFF">
                    <a:lumMod val="95000"/>
                  </a:sysClr>
                </a:solidFill>
                <a:ln w="3175" cap="flat" cmpd="sng" algn="ctr">
                  <a:solidFill>
                    <a:srgbClr val="4472C4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Output Score</a:t>
                  </a:r>
                  <a:r>
                    <a:rPr kumimoji="0" lang="zh-TW" alt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 </a:t>
                  </a: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and some ball-related information</a:t>
                  </a:r>
                  <a:endParaRPr kumimoji="0" lang="zh-TW" alt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85" name="直線單箭頭接點 184">
                  <a:extLst>
                    <a:ext uri="{FF2B5EF4-FFF2-40B4-BE49-F238E27FC236}">
                      <a16:creationId xmlns:a16="http://schemas.microsoft.com/office/drawing/2014/main" id="{16AC2B1E-1FC4-4673-B5D3-CEF8D19B386D}"/>
                    </a:ext>
                  </a:extLst>
                </p:cNvPr>
                <p:cNvCxnSpPr>
                  <a:cxnSpLocks/>
                  <a:stCxn id="183" idx="1"/>
                  <a:endCxn id="186" idx="3"/>
                </p:cNvCxnSpPr>
                <p:nvPr/>
              </p:nvCxnSpPr>
              <p:spPr>
                <a:xfrm flipH="1" flipV="1">
                  <a:off x="5088819" y="5282361"/>
                  <a:ext cx="359944" cy="1182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186" name="矩形: 圓角 185">
                  <a:extLst>
                    <a:ext uri="{FF2B5EF4-FFF2-40B4-BE49-F238E27FC236}">
                      <a16:creationId xmlns:a16="http://schemas.microsoft.com/office/drawing/2014/main" id="{5592F103-53FB-4DA1-9259-08A0A6793371}"/>
                    </a:ext>
                  </a:extLst>
                </p:cNvPr>
                <p:cNvSpPr/>
                <p:nvPr/>
              </p:nvSpPr>
              <p:spPr>
                <a:xfrm>
                  <a:off x="3770309" y="5017424"/>
                  <a:ext cx="1318510" cy="529873"/>
                </a:xfrm>
                <a:prstGeom prst="roundRect">
                  <a:avLst/>
                </a:prstGeom>
                <a:solidFill>
                  <a:srgbClr val="ED7D31">
                    <a:lumMod val="40000"/>
                    <a:lumOff val="60000"/>
                  </a:srgbClr>
                </a:solidFill>
                <a:ln w="6350" cap="flat" cmpd="sng" algn="ctr">
                  <a:solidFill>
                    <a:srgbClr val="ED7D31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rPr>
                    <a:t>Use OpenCV draw on original frame</a:t>
                  </a:r>
                  <a:endParaRPr kumimoji="0" lang="zh-TW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  <p:cxnSp>
              <p:nvCxnSpPr>
                <p:cNvPr id="188" name="直線單箭頭接點 187">
                  <a:extLst>
                    <a:ext uri="{FF2B5EF4-FFF2-40B4-BE49-F238E27FC236}">
                      <a16:creationId xmlns:a16="http://schemas.microsoft.com/office/drawing/2014/main" id="{01095D86-0405-407F-BEA7-DFF84655C4D0}"/>
                    </a:ext>
                  </a:extLst>
                </p:cNvPr>
                <p:cNvCxnSpPr>
                  <a:cxnSpLocks/>
                  <a:stCxn id="186" idx="1"/>
                </p:cNvCxnSpPr>
                <p:nvPr/>
              </p:nvCxnSpPr>
              <p:spPr>
                <a:xfrm flipH="1">
                  <a:off x="3330290" y="5282361"/>
                  <a:ext cx="440019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189" name="直線單箭頭接點 188">
                  <a:extLst>
                    <a:ext uri="{FF2B5EF4-FFF2-40B4-BE49-F238E27FC236}">
                      <a16:creationId xmlns:a16="http://schemas.microsoft.com/office/drawing/2014/main" id="{D8D0027D-ADD0-47A4-B7BE-F22934EA051A}"/>
                    </a:ext>
                  </a:extLst>
                </p:cNvPr>
                <p:cNvCxnSpPr>
                  <a:cxnSpLocks/>
                  <a:stCxn id="190" idx="1"/>
                </p:cNvCxnSpPr>
                <p:nvPr/>
              </p:nvCxnSpPr>
              <p:spPr>
                <a:xfrm flipH="1">
                  <a:off x="548640" y="5239984"/>
                  <a:ext cx="113877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pic>
              <p:nvPicPr>
                <p:cNvPr id="190" name="圖片 189">
                  <a:extLst>
                    <a:ext uri="{FF2B5EF4-FFF2-40B4-BE49-F238E27FC236}">
                      <a16:creationId xmlns:a16="http://schemas.microsoft.com/office/drawing/2014/main" id="{75467EB0-0FE3-4EA1-B62B-132E29B3E1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87417" y="4779710"/>
                  <a:ext cx="1636527" cy="920548"/>
                </a:xfrm>
                <a:prstGeom prst="rect">
                  <a:avLst/>
                </a:prstGeom>
                <a:ln w="12700">
                  <a:solidFill>
                    <a:sysClr val="windowText" lastClr="000000"/>
                  </a:solidFill>
                </a:ln>
              </p:spPr>
            </p:pic>
            <p:cxnSp>
              <p:nvCxnSpPr>
                <p:cNvPr id="167" name="接點: 肘形 166">
                  <a:extLst>
                    <a:ext uri="{FF2B5EF4-FFF2-40B4-BE49-F238E27FC236}">
                      <a16:creationId xmlns:a16="http://schemas.microsoft.com/office/drawing/2014/main" id="{0861BF86-E132-4E4A-8311-2C3CE3CAEE34}"/>
                    </a:ext>
                  </a:extLst>
                </p:cNvPr>
                <p:cNvCxnSpPr>
                  <a:cxnSpLocks/>
                  <a:stCxn id="175" idx="3"/>
                  <a:endCxn id="180" idx="3"/>
                </p:cNvCxnSpPr>
                <p:nvPr/>
              </p:nvCxnSpPr>
              <p:spPr>
                <a:xfrm>
                  <a:off x="10984015" y="4043550"/>
                  <a:ext cx="38070" cy="1238811"/>
                </a:xfrm>
                <a:prstGeom prst="bentConnector3">
                  <a:avLst>
                    <a:gd name="adj1" fmla="val 620410"/>
                  </a:avLst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</p:grpSp>
        </p:grpSp>
      </p:grpSp>
      <p:sp>
        <p:nvSpPr>
          <p:cNvPr id="191" name="文字方塊 190">
            <a:extLst>
              <a:ext uri="{FF2B5EF4-FFF2-40B4-BE49-F238E27FC236}">
                <a16:creationId xmlns:a16="http://schemas.microsoft.com/office/drawing/2014/main" id="{E2EE605A-C72A-48BF-9D9A-161A4C8F80A9}"/>
              </a:ext>
            </a:extLst>
          </p:cNvPr>
          <p:cNvSpPr txBox="1"/>
          <p:nvPr/>
        </p:nvSpPr>
        <p:spPr>
          <a:xfrm>
            <a:off x="6550873" y="3745483"/>
            <a:ext cx="642690" cy="60016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Local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map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25913A42-1A7B-4FFD-A78C-9EE716F45B95}"/>
              </a:ext>
            </a:extLst>
          </p:cNvPr>
          <p:cNvSpPr txBox="1"/>
          <p:nvPr/>
        </p:nvSpPr>
        <p:spPr>
          <a:xfrm>
            <a:off x="6672014" y="1779139"/>
            <a:ext cx="642690" cy="60016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Global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map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165" name="接點: 肘形 164">
            <a:extLst>
              <a:ext uri="{FF2B5EF4-FFF2-40B4-BE49-F238E27FC236}">
                <a16:creationId xmlns:a16="http://schemas.microsoft.com/office/drawing/2014/main" id="{EC62160C-628D-448B-BFE7-4CD341FC21A7}"/>
              </a:ext>
            </a:extLst>
          </p:cNvPr>
          <p:cNvCxnSpPr>
            <a:cxnSpLocks/>
            <a:stCxn id="145" idx="2"/>
          </p:cNvCxnSpPr>
          <p:nvPr/>
        </p:nvCxnSpPr>
        <p:spPr>
          <a:xfrm rot="16200000" flipH="1">
            <a:off x="7055789" y="2316872"/>
            <a:ext cx="403013" cy="527873"/>
          </a:xfrm>
          <a:prstGeom prst="bentConnector2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graphicFrame>
        <p:nvGraphicFramePr>
          <p:cNvPr id="98" name="資料庫圖表 97">
            <a:extLst>
              <a:ext uri="{FF2B5EF4-FFF2-40B4-BE49-F238E27FC236}">
                <a16:creationId xmlns:a16="http://schemas.microsoft.com/office/drawing/2014/main" id="{FC0B0C6B-14BE-4B5C-B152-8D8D3803A0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3065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/>
          <p:nvPr/>
        </p:nvSpPr>
        <p:spPr>
          <a:xfrm>
            <a:off x="4462290" y="44948"/>
            <a:ext cx="3543770" cy="9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Event </a:t>
            </a:r>
            <a:r>
              <a:rPr lang="en-US" alt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potting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25"/>
          <p:cNvSpPr/>
          <p:nvPr/>
        </p:nvSpPr>
        <p:spPr>
          <a:xfrm>
            <a:off x="4653750" y="3581163"/>
            <a:ext cx="5111400" cy="14922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/>
          <p:nvPr/>
        </p:nvSpPr>
        <p:spPr>
          <a:xfrm>
            <a:off x="4952100" y="4094713"/>
            <a:ext cx="1924200" cy="7500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000" dirty="0"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zh-TW" sz="3000" dirty="0">
                <a:latin typeface="Times New Roman"/>
                <a:ea typeface="Times New Roman"/>
                <a:cs typeface="Times New Roman"/>
                <a:sym typeface="Times New Roman"/>
              </a:rPr>
              <a:t>onvNet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5"/>
          <p:cNvSpPr/>
          <p:nvPr/>
        </p:nvSpPr>
        <p:spPr>
          <a:xfrm>
            <a:off x="7251350" y="4094713"/>
            <a:ext cx="2278800" cy="7500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latin typeface="Times New Roman"/>
                <a:ea typeface="Times New Roman"/>
                <a:cs typeface="Times New Roman"/>
                <a:sym typeface="Times New Roman"/>
              </a:rPr>
              <a:t>Dense(FC)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5"/>
          <p:cNvSpPr txBox="1"/>
          <p:nvPr/>
        </p:nvSpPr>
        <p:spPr>
          <a:xfrm>
            <a:off x="6587863" y="3581163"/>
            <a:ext cx="124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CNN Model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53" name="Google Shape;253;p25"/>
          <p:cNvCxnSpPr>
            <a:stCxn id="254" idx="3"/>
            <a:endCxn id="250" idx="1"/>
          </p:cNvCxnSpPr>
          <p:nvPr/>
        </p:nvCxnSpPr>
        <p:spPr>
          <a:xfrm>
            <a:off x="3777325" y="4460397"/>
            <a:ext cx="1174775" cy="9316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" name="Google Shape;255;p25"/>
          <p:cNvCxnSpPr>
            <a:endCxn id="251" idx="1"/>
          </p:cNvCxnSpPr>
          <p:nvPr/>
        </p:nvCxnSpPr>
        <p:spPr>
          <a:xfrm>
            <a:off x="6872450" y="4469713"/>
            <a:ext cx="3789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4" name="Google Shape;254;p25"/>
          <p:cNvSpPr/>
          <p:nvPr/>
        </p:nvSpPr>
        <p:spPr>
          <a:xfrm>
            <a:off x="2190625" y="4198047"/>
            <a:ext cx="1586700" cy="524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Times New Roman"/>
                <a:ea typeface="Times New Roman"/>
                <a:cs typeface="Times New Roman"/>
                <a:sym typeface="Times New Roman"/>
              </a:rPr>
              <a:t>Concatenate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56" name="Google Shape;256;p25"/>
          <p:cNvCxnSpPr>
            <a:stCxn id="257" idx="3"/>
            <a:endCxn id="254" idx="0"/>
          </p:cNvCxnSpPr>
          <p:nvPr/>
        </p:nvCxnSpPr>
        <p:spPr>
          <a:xfrm>
            <a:off x="1966700" y="3524097"/>
            <a:ext cx="1017275" cy="673950"/>
          </a:xfrm>
          <a:prstGeom prst="bentConnector2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" name="Google Shape;258;p25"/>
          <p:cNvCxnSpPr>
            <a:stCxn id="259" idx="3"/>
            <a:endCxn id="254" idx="2"/>
          </p:cNvCxnSpPr>
          <p:nvPr/>
        </p:nvCxnSpPr>
        <p:spPr>
          <a:xfrm flipV="1">
            <a:off x="1966702" y="4722747"/>
            <a:ext cx="1017273" cy="654594"/>
          </a:xfrm>
          <a:prstGeom prst="bentConnector2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" name="Google Shape;260;p25"/>
          <p:cNvCxnSpPr>
            <a:stCxn id="251" idx="3"/>
            <a:endCxn id="261" idx="1"/>
          </p:cNvCxnSpPr>
          <p:nvPr/>
        </p:nvCxnSpPr>
        <p:spPr>
          <a:xfrm>
            <a:off x="9530150" y="4469713"/>
            <a:ext cx="640200" cy="2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1" name="Google Shape;261;p25"/>
          <p:cNvSpPr/>
          <p:nvPr/>
        </p:nvSpPr>
        <p:spPr>
          <a:xfrm>
            <a:off x="10170400" y="4137613"/>
            <a:ext cx="1857900" cy="6690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highlight>
                  <a:srgbClr val="EFEFE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[bounce, net]</a:t>
            </a:r>
            <a:endParaRPr sz="2400">
              <a:highlight>
                <a:srgbClr val="EFEFE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3259419" y="3856253"/>
            <a:ext cx="198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Input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Times New Roman"/>
                <a:ea typeface="Times New Roman"/>
                <a:cs typeface="Times New Roman"/>
                <a:sym typeface="Times New Roman"/>
              </a:rPr>
              <a:t>feature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10170550" y="3663625"/>
            <a:ext cx="1857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Output Probability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1180675" y="1050788"/>
            <a:ext cx="10107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Event Spotting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將會沿用 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sta</a:t>
            </a:r>
            <a:r>
              <a:rPr lang="en-US" alt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與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Local sta</a:t>
            </a:r>
            <a:r>
              <a:rPr lang="en-US" alt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zh-TW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的特徵圖，以進行更加準確的事件判斷。</a:t>
            </a:r>
            <a:endParaRPr sz="2400" dirty="0">
              <a:solidFill>
                <a:schemeClr val="dk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257" name="Google Shape;257;p25"/>
          <p:cNvPicPr preferRelativeResize="0"/>
          <p:nvPr/>
        </p:nvPicPr>
        <p:blipFill rotWithShape="1">
          <a:blip r:embed="rId3">
            <a:alphaModFix/>
          </a:blip>
          <a:srcRect l="16602" t="12281" r="15384" b="12281"/>
          <a:stretch/>
        </p:blipFill>
        <p:spPr>
          <a:xfrm>
            <a:off x="948250" y="2959259"/>
            <a:ext cx="1018450" cy="11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/>
        </p:nvSpPr>
        <p:spPr>
          <a:xfrm>
            <a:off x="467325" y="2218125"/>
            <a:ext cx="198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feature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9" name="Google Shape;259;p25"/>
          <p:cNvPicPr preferRelativeResize="0"/>
          <p:nvPr/>
        </p:nvPicPr>
        <p:blipFill rotWithShape="1">
          <a:blip r:embed="rId4">
            <a:alphaModFix/>
          </a:blip>
          <a:srcRect l="17571" t="11885" r="15156" b="10732"/>
          <a:stretch/>
        </p:blipFill>
        <p:spPr>
          <a:xfrm>
            <a:off x="948252" y="4791575"/>
            <a:ext cx="1018450" cy="117153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 txBox="1"/>
          <p:nvPr/>
        </p:nvSpPr>
        <p:spPr>
          <a:xfrm>
            <a:off x="467325" y="4125775"/>
            <a:ext cx="198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feature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3" name="資料庫圖表 22">
            <a:extLst>
              <a:ext uri="{FF2B5EF4-FFF2-40B4-BE49-F238E27FC236}">
                <a16:creationId xmlns:a16="http://schemas.microsoft.com/office/drawing/2014/main" id="{F639E7BC-8BF4-45B0-879B-9A8CCBDEA5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/>
          <p:nvPr/>
        </p:nvSpPr>
        <p:spPr>
          <a:xfrm>
            <a:off x="4462290" y="44948"/>
            <a:ext cx="3543770" cy="9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Event </a:t>
            </a:r>
            <a:r>
              <a:rPr lang="en-US" alt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potting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3" name="資料庫圖表 22">
            <a:extLst>
              <a:ext uri="{FF2B5EF4-FFF2-40B4-BE49-F238E27FC236}">
                <a16:creationId xmlns:a16="http://schemas.microsoft.com/office/drawing/2014/main" id="{F639E7BC-8BF4-45B0-879B-9A8CCBDEA512}"/>
              </a:ext>
            </a:extLst>
          </p:cNvPr>
          <p:cNvGraphicFramePr/>
          <p:nvPr>
            <p:extLst/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Google Shape;264;p25">
            <a:extLst>
              <a:ext uri="{FF2B5EF4-FFF2-40B4-BE49-F238E27FC236}">
                <a16:creationId xmlns:a16="http://schemas.microsoft.com/office/drawing/2014/main" id="{C41A65BD-DCCE-4892-BB1F-2D81089058B8}"/>
              </a:ext>
            </a:extLst>
          </p:cNvPr>
          <p:cNvSpPr txBox="1"/>
          <p:nvPr/>
        </p:nvSpPr>
        <p:spPr>
          <a:xfrm>
            <a:off x="1180675" y="1050788"/>
            <a:ext cx="101070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受限於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60fps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的攝影速度，我們透過改良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Event Spotting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神經網路來提升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TTNet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在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60fps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下的準確度不足的問題。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DFKai-SB"/>
              <a:sym typeface="DFKai-SB"/>
            </a:endParaRPr>
          </a:p>
        </p:txBody>
      </p:sp>
      <p:sp>
        <p:nvSpPr>
          <p:cNvPr id="24" name="Google Shape;185;p22">
            <a:extLst>
              <a:ext uri="{FF2B5EF4-FFF2-40B4-BE49-F238E27FC236}">
                <a16:creationId xmlns:a16="http://schemas.microsoft.com/office/drawing/2014/main" id="{41F292F1-B253-476F-B681-8C5FF2105F5D}"/>
              </a:ext>
            </a:extLst>
          </p:cNvPr>
          <p:cNvSpPr/>
          <p:nvPr/>
        </p:nvSpPr>
        <p:spPr>
          <a:xfrm rot="10800000" flipH="1">
            <a:off x="5405636" y="3894543"/>
            <a:ext cx="1380728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2609A605-A65E-4EF6-B8F5-50C7BE9A34EF}"/>
              </a:ext>
            </a:extLst>
          </p:cNvPr>
          <p:cNvSpPr txBox="1"/>
          <p:nvPr/>
        </p:nvSpPr>
        <p:spPr>
          <a:xfrm>
            <a:off x="5490705" y="318665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改良</a:t>
            </a:r>
            <a:endParaRPr lang="zh-TW" altLang="en-US" sz="4000" dirty="0"/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79F70788-3C21-4262-AAF2-72E69905BCE9}"/>
              </a:ext>
            </a:extLst>
          </p:cNvPr>
          <p:cNvGrpSpPr/>
          <p:nvPr/>
        </p:nvGrpSpPr>
        <p:grpSpPr>
          <a:xfrm>
            <a:off x="1518642" y="2202052"/>
            <a:ext cx="2906892" cy="3808410"/>
            <a:chOff x="924879" y="475321"/>
            <a:chExt cx="2041338" cy="2674421"/>
          </a:xfrm>
        </p:grpSpPr>
        <p:grpSp>
          <p:nvGrpSpPr>
            <p:cNvPr id="27" name="群組 26">
              <a:extLst>
                <a:ext uri="{FF2B5EF4-FFF2-40B4-BE49-F238E27FC236}">
                  <a16:creationId xmlns:a16="http://schemas.microsoft.com/office/drawing/2014/main" id="{B59067A7-6B50-41CC-9E0F-A9CDC60CF86C}"/>
                </a:ext>
              </a:extLst>
            </p:cNvPr>
            <p:cNvGrpSpPr/>
            <p:nvPr/>
          </p:nvGrpSpPr>
          <p:grpSpPr>
            <a:xfrm>
              <a:off x="924879" y="977518"/>
              <a:ext cx="2041338" cy="1450014"/>
              <a:chOff x="588385" y="3140381"/>
              <a:chExt cx="2041338" cy="1450014"/>
            </a:xfrm>
          </p:grpSpPr>
          <p:grpSp>
            <p:nvGrpSpPr>
              <p:cNvPr id="32" name="群組 31">
                <a:extLst>
                  <a:ext uri="{FF2B5EF4-FFF2-40B4-BE49-F238E27FC236}">
                    <a16:creationId xmlns:a16="http://schemas.microsoft.com/office/drawing/2014/main" id="{E4B8840A-216A-48FD-B34E-A22C6FB421B7}"/>
                  </a:ext>
                </a:extLst>
              </p:cNvPr>
              <p:cNvGrpSpPr/>
              <p:nvPr/>
            </p:nvGrpSpPr>
            <p:grpSpPr>
              <a:xfrm>
                <a:off x="588385" y="3140381"/>
                <a:ext cx="2041338" cy="1450014"/>
                <a:chOff x="651185" y="4411058"/>
                <a:chExt cx="2041338" cy="1450014"/>
              </a:xfrm>
            </p:grpSpPr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20712A84-DAC2-4465-A45A-1633A8B4D785}"/>
                    </a:ext>
                  </a:extLst>
                </p:cNvPr>
                <p:cNvSpPr/>
                <p:nvPr/>
              </p:nvSpPr>
              <p:spPr>
                <a:xfrm>
                  <a:off x="651185" y="4411058"/>
                  <a:ext cx="2041337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ConvBlock</a:t>
                  </a:r>
                  <a:r>
                    <a: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1x1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5" name="矩形 34">
                  <a:extLst>
                    <a:ext uri="{FF2B5EF4-FFF2-40B4-BE49-F238E27FC236}">
                      <a16:creationId xmlns:a16="http://schemas.microsoft.com/office/drawing/2014/main" id="{CC3CC3F2-E44C-4A2B-8A81-55CAFFB57B95}"/>
                    </a:ext>
                  </a:extLst>
                </p:cNvPr>
                <p:cNvSpPr/>
                <p:nvPr/>
              </p:nvSpPr>
              <p:spPr>
                <a:xfrm>
                  <a:off x="651185" y="4624066"/>
                  <a:ext cx="2041337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ConvBlock</a:t>
                  </a:r>
                  <a:r>
                    <a: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3x3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1E3A3A2D-DEDB-4F21-8037-0DA585D2F345}"/>
                    </a:ext>
                  </a:extLst>
                </p:cNvPr>
                <p:cNvSpPr/>
                <p:nvPr/>
              </p:nvSpPr>
              <p:spPr>
                <a:xfrm>
                  <a:off x="651186" y="4840379"/>
                  <a:ext cx="2041337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ConvBlock</a:t>
                  </a:r>
                  <a:r>
                    <a: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3x3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15BDDC39-7001-4AA7-B1BD-6076C001001A}"/>
                    </a:ext>
                  </a:extLst>
                </p:cNvPr>
                <p:cNvSpPr/>
                <p:nvPr/>
              </p:nvSpPr>
              <p:spPr>
                <a:xfrm>
                  <a:off x="1039723" y="5263312"/>
                  <a:ext cx="1229032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FC1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434F8F55-19FF-4FBF-8993-E5B6DCEFB407}"/>
                    </a:ext>
                  </a:extLst>
                </p:cNvPr>
                <p:cNvSpPr/>
                <p:nvPr/>
              </p:nvSpPr>
              <p:spPr>
                <a:xfrm>
                  <a:off x="1246979" y="5472192"/>
                  <a:ext cx="814519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FC2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41064C2B-5CEE-47EC-955E-83D0DEF6A7BF}"/>
                    </a:ext>
                  </a:extLst>
                </p:cNvPr>
                <p:cNvSpPr/>
                <p:nvPr/>
              </p:nvSpPr>
              <p:spPr>
                <a:xfrm>
                  <a:off x="1298883" y="5681072"/>
                  <a:ext cx="710186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Sigmoid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2B3D73E6-4B80-4969-84C8-371A8569E8AE}"/>
                  </a:ext>
                </a:extLst>
              </p:cNvPr>
              <p:cNvSpPr/>
              <p:nvPr/>
            </p:nvSpPr>
            <p:spPr>
              <a:xfrm>
                <a:off x="878396" y="3779627"/>
                <a:ext cx="1461314" cy="180000"/>
              </a:xfrm>
              <a:prstGeom prst="rect">
                <a:avLst/>
              </a:prstGeom>
              <a:solidFill>
                <a:srgbClr val="FDE0A5"/>
              </a:solidFill>
              <a:ln>
                <a:solidFill>
                  <a:srgbClr val="C5C7B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Flatten</a:t>
                </a:r>
                <a:endParaRPr lang="zh-TW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9884FDCC-1B35-480B-9933-25EF88B4F163}"/>
                </a:ext>
              </a:extLst>
            </p:cNvPr>
            <p:cNvCxnSpPr>
              <a:cxnSpLocks/>
              <a:stCxn id="29" idx="2"/>
              <a:endCxn id="34" idx="0"/>
            </p:cNvCxnSpPr>
            <p:nvPr/>
          </p:nvCxnSpPr>
          <p:spPr>
            <a:xfrm>
              <a:off x="1945546" y="799521"/>
              <a:ext cx="2" cy="17799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F65B9D7E-0764-4823-8B0B-61A5D5E415E5}"/>
                </a:ext>
              </a:extLst>
            </p:cNvPr>
            <p:cNvSpPr txBox="1"/>
            <p:nvPr/>
          </p:nvSpPr>
          <p:spPr>
            <a:xfrm>
              <a:off x="1259886" y="475321"/>
              <a:ext cx="1371320" cy="3242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Features</a:t>
              </a:r>
              <a:endPara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0" name="直線單箭頭接點 29">
              <a:extLst>
                <a:ext uri="{FF2B5EF4-FFF2-40B4-BE49-F238E27FC236}">
                  <a16:creationId xmlns:a16="http://schemas.microsoft.com/office/drawing/2014/main" id="{4E615538-3CE3-4F06-975C-AF01EA3A3763}"/>
                </a:ext>
              </a:extLst>
            </p:cNvPr>
            <p:cNvCxnSpPr>
              <a:cxnSpLocks/>
              <a:stCxn id="39" idx="2"/>
              <a:endCxn id="31" idx="0"/>
            </p:cNvCxnSpPr>
            <p:nvPr/>
          </p:nvCxnSpPr>
          <p:spPr>
            <a:xfrm>
              <a:off x="1927670" y="2427532"/>
              <a:ext cx="0" cy="13865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46345631-A27D-46AA-800A-5B10839C9FB3}"/>
                </a:ext>
              </a:extLst>
            </p:cNvPr>
            <p:cNvSpPr txBox="1"/>
            <p:nvPr/>
          </p:nvSpPr>
          <p:spPr>
            <a:xfrm>
              <a:off x="1045013" y="2566182"/>
              <a:ext cx="1765313" cy="583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Event probabilities</a:t>
              </a:r>
            </a:p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(Bounce, Net)</a:t>
              </a:r>
              <a:endPara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C809F21C-068C-4C19-8417-C850C419C024}"/>
              </a:ext>
            </a:extLst>
          </p:cNvPr>
          <p:cNvGrpSpPr/>
          <p:nvPr/>
        </p:nvGrpSpPr>
        <p:grpSpPr>
          <a:xfrm>
            <a:off x="7678704" y="1636236"/>
            <a:ext cx="2983614" cy="4709064"/>
            <a:chOff x="1159011" y="3083230"/>
            <a:chExt cx="2216271" cy="3497960"/>
          </a:xfrm>
        </p:grpSpPr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53CBBC89-8CE0-45DE-A735-B13FB7706639}"/>
                </a:ext>
              </a:extLst>
            </p:cNvPr>
            <p:cNvGrpSpPr/>
            <p:nvPr/>
          </p:nvGrpSpPr>
          <p:grpSpPr>
            <a:xfrm>
              <a:off x="1159011" y="3554770"/>
              <a:ext cx="2216271" cy="2306539"/>
              <a:chOff x="277855" y="3303443"/>
              <a:chExt cx="2216271" cy="2306539"/>
            </a:xfrm>
          </p:grpSpPr>
          <p:grpSp>
            <p:nvGrpSpPr>
              <p:cNvPr id="46" name="群組 45">
                <a:extLst>
                  <a:ext uri="{FF2B5EF4-FFF2-40B4-BE49-F238E27FC236}">
                    <a16:creationId xmlns:a16="http://schemas.microsoft.com/office/drawing/2014/main" id="{080C9B60-AC60-44D6-8FDA-699C767D7EC3}"/>
                  </a:ext>
                </a:extLst>
              </p:cNvPr>
              <p:cNvGrpSpPr/>
              <p:nvPr/>
            </p:nvGrpSpPr>
            <p:grpSpPr>
              <a:xfrm>
                <a:off x="277855" y="3303443"/>
                <a:ext cx="2216271" cy="2306539"/>
                <a:chOff x="3258577" y="4306076"/>
                <a:chExt cx="2216271" cy="2306539"/>
              </a:xfrm>
            </p:grpSpPr>
            <p:grpSp>
              <p:nvGrpSpPr>
                <p:cNvPr id="48" name="群組 47">
                  <a:extLst>
                    <a:ext uri="{FF2B5EF4-FFF2-40B4-BE49-F238E27FC236}">
                      <a16:creationId xmlns:a16="http://schemas.microsoft.com/office/drawing/2014/main" id="{B75E2B4C-28FB-44AE-B09D-4A08D670F7D3}"/>
                    </a:ext>
                  </a:extLst>
                </p:cNvPr>
                <p:cNvGrpSpPr/>
                <p:nvPr/>
              </p:nvGrpSpPr>
              <p:grpSpPr>
                <a:xfrm>
                  <a:off x="3258577" y="4306076"/>
                  <a:ext cx="2216271" cy="2306539"/>
                  <a:chOff x="2337769" y="4203899"/>
                  <a:chExt cx="2216271" cy="2306539"/>
                </a:xfrm>
              </p:grpSpPr>
              <p:sp>
                <p:nvSpPr>
                  <p:cNvPr id="50" name="矩形 49">
                    <a:extLst>
                      <a:ext uri="{FF2B5EF4-FFF2-40B4-BE49-F238E27FC236}">
                        <a16:creationId xmlns:a16="http://schemas.microsoft.com/office/drawing/2014/main" id="{3A3009AF-13DE-4008-A431-D3CCDE483347}"/>
                      </a:ext>
                    </a:extLst>
                  </p:cNvPr>
                  <p:cNvSpPr/>
                  <p:nvPr/>
                </p:nvSpPr>
                <p:spPr>
                  <a:xfrm>
                    <a:off x="2605883" y="4836999"/>
                    <a:ext cx="1735152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1" name="矩形 50">
                    <a:extLst>
                      <a:ext uri="{FF2B5EF4-FFF2-40B4-BE49-F238E27FC236}">
                        <a16:creationId xmlns:a16="http://schemas.microsoft.com/office/drawing/2014/main" id="{C5E746C5-22F6-4EFB-9254-B0759F76DD91}"/>
                      </a:ext>
                    </a:extLst>
                  </p:cNvPr>
                  <p:cNvSpPr/>
                  <p:nvPr/>
                </p:nvSpPr>
                <p:spPr>
                  <a:xfrm>
                    <a:off x="2601116" y="5052025"/>
                    <a:ext cx="1730916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2" name="矩形 51">
                    <a:extLst>
                      <a:ext uri="{FF2B5EF4-FFF2-40B4-BE49-F238E27FC236}">
                        <a16:creationId xmlns:a16="http://schemas.microsoft.com/office/drawing/2014/main" id="{424D062D-45B2-4076-818A-9908183D9A22}"/>
                      </a:ext>
                    </a:extLst>
                  </p:cNvPr>
                  <p:cNvSpPr/>
                  <p:nvPr/>
                </p:nvSpPr>
                <p:spPr>
                  <a:xfrm>
                    <a:off x="2605883" y="5264819"/>
                    <a:ext cx="1726149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3" name="矩形 52">
                    <a:extLst>
                      <a:ext uri="{FF2B5EF4-FFF2-40B4-BE49-F238E27FC236}">
                        <a16:creationId xmlns:a16="http://schemas.microsoft.com/office/drawing/2014/main" id="{94CA7F51-6811-4891-9CF8-70BBF35164EC}"/>
                      </a:ext>
                    </a:extLst>
                  </p:cNvPr>
                  <p:cNvSpPr/>
                  <p:nvPr/>
                </p:nvSpPr>
                <p:spPr>
                  <a:xfrm>
                    <a:off x="2858945" y="5687559"/>
                    <a:ext cx="1229032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Dense1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4" name="矩形 53">
                    <a:extLst>
                      <a:ext uri="{FF2B5EF4-FFF2-40B4-BE49-F238E27FC236}">
                        <a16:creationId xmlns:a16="http://schemas.microsoft.com/office/drawing/2014/main" id="{EF30F205-005E-471E-AAA7-644FB3B2B973}"/>
                      </a:ext>
                    </a:extLst>
                  </p:cNvPr>
                  <p:cNvSpPr/>
                  <p:nvPr/>
                </p:nvSpPr>
                <p:spPr>
                  <a:xfrm>
                    <a:off x="2920729" y="5898177"/>
                    <a:ext cx="1091690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Dense2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5" name="矩形 54">
                    <a:extLst>
                      <a:ext uri="{FF2B5EF4-FFF2-40B4-BE49-F238E27FC236}">
                        <a16:creationId xmlns:a16="http://schemas.microsoft.com/office/drawing/2014/main" id="{7CB7E2EC-119A-42FA-BC54-AD8798EC2F5F}"/>
                      </a:ext>
                    </a:extLst>
                  </p:cNvPr>
                  <p:cNvSpPr/>
                  <p:nvPr/>
                </p:nvSpPr>
                <p:spPr>
                  <a:xfrm>
                    <a:off x="3107128" y="6330438"/>
                    <a:ext cx="718890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Sigmoid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6" name="矩形 55">
                    <a:extLst>
                      <a:ext uri="{FF2B5EF4-FFF2-40B4-BE49-F238E27FC236}">
                        <a16:creationId xmlns:a16="http://schemas.microsoft.com/office/drawing/2014/main" id="{CD08F663-74E0-4EC3-8179-F35CD7C01952}"/>
                      </a:ext>
                    </a:extLst>
                  </p:cNvPr>
                  <p:cNvSpPr/>
                  <p:nvPr/>
                </p:nvSpPr>
                <p:spPr>
                  <a:xfrm>
                    <a:off x="2341685" y="4203899"/>
                    <a:ext cx="2212355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7" name="矩形 56">
                    <a:extLst>
                      <a:ext uri="{FF2B5EF4-FFF2-40B4-BE49-F238E27FC236}">
                        <a16:creationId xmlns:a16="http://schemas.microsoft.com/office/drawing/2014/main" id="{97BA2B98-15A9-43AA-BA9A-640C4AD7B1B1}"/>
                      </a:ext>
                    </a:extLst>
                  </p:cNvPr>
                  <p:cNvSpPr/>
                  <p:nvPr/>
                </p:nvSpPr>
                <p:spPr>
                  <a:xfrm>
                    <a:off x="2337769" y="4414240"/>
                    <a:ext cx="2212355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8" name="矩形 57">
                    <a:extLst>
                      <a:ext uri="{FF2B5EF4-FFF2-40B4-BE49-F238E27FC236}">
                        <a16:creationId xmlns:a16="http://schemas.microsoft.com/office/drawing/2014/main" id="{37D8B071-E2AB-4033-88EC-F9CC4A7D6CC7}"/>
                      </a:ext>
                    </a:extLst>
                  </p:cNvPr>
                  <p:cNvSpPr/>
                  <p:nvPr/>
                </p:nvSpPr>
                <p:spPr>
                  <a:xfrm>
                    <a:off x="2337769" y="4624696"/>
                    <a:ext cx="2212355" cy="180000"/>
                  </a:xfrm>
                  <a:prstGeom prst="rect">
                    <a:avLst/>
                  </a:prstGeom>
                  <a:solidFill>
                    <a:srgbClr val="FDE0A5"/>
                  </a:solidFill>
                  <a:ln>
                    <a:solidFill>
                      <a:srgbClr val="C5C7B7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1800" dirty="0" err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ConvBlock</a:t>
                    </a:r>
                    <a:r>
                      <a:rPr lang="zh-TW" altLang="en-US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r>
                      <a:rPr lang="en-US" altLang="zh-TW" sz="1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3x3</a:t>
                    </a:r>
                    <a:endParaRPr lang="zh-TW" altLang="en-US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0EB1C83D-07F7-4E09-93ED-380A321EB623}"/>
                    </a:ext>
                  </a:extLst>
                </p:cNvPr>
                <p:cNvSpPr/>
                <p:nvPr/>
              </p:nvSpPr>
              <p:spPr>
                <a:xfrm>
                  <a:off x="3961202" y="6216052"/>
                  <a:ext cx="852359" cy="180000"/>
                </a:xfrm>
                <a:prstGeom prst="rect">
                  <a:avLst/>
                </a:prstGeom>
                <a:solidFill>
                  <a:srgbClr val="FDE0A5"/>
                </a:solidFill>
                <a:ln>
                  <a:solidFill>
                    <a:srgbClr val="C5C7B7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Dense3</a:t>
                  </a:r>
                  <a:endParaRPr lang="zh-TW" altLang="en-US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B29ABAEE-E29C-4B58-A1BA-972F24435F39}"/>
                  </a:ext>
                </a:extLst>
              </p:cNvPr>
              <p:cNvSpPr/>
              <p:nvPr/>
            </p:nvSpPr>
            <p:spPr>
              <a:xfrm>
                <a:off x="745626" y="4576485"/>
                <a:ext cx="1335838" cy="180000"/>
              </a:xfrm>
              <a:prstGeom prst="rect">
                <a:avLst/>
              </a:prstGeom>
              <a:solidFill>
                <a:srgbClr val="FDE0A5"/>
              </a:solidFill>
              <a:ln>
                <a:solidFill>
                  <a:srgbClr val="C5C7B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Flatten</a:t>
                </a:r>
                <a:endParaRPr lang="zh-TW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092EAF3F-AFA2-4AF4-A8F0-86DFCEFDB1D8}"/>
                </a:ext>
              </a:extLst>
            </p:cNvPr>
            <p:cNvCxnSpPr>
              <a:cxnSpLocks/>
              <a:stCxn id="55" idx="2"/>
              <a:endCxn id="43" idx="0"/>
            </p:cNvCxnSpPr>
            <p:nvPr/>
          </p:nvCxnSpPr>
          <p:spPr>
            <a:xfrm>
              <a:off x="2287815" y="5861309"/>
              <a:ext cx="6886" cy="13832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3A42F98E-B0D9-4D1E-A4EC-7E27C69587E6}"/>
                </a:ext>
              </a:extLst>
            </p:cNvPr>
            <p:cNvSpPr txBox="1"/>
            <p:nvPr/>
          </p:nvSpPr>
          <p:spPr>
            <a:xfrm>
              <a:off x="1415077" y="5999636"/>
              <a:ext cx="1759246" cy="581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Event probabilities</a:t>
              </a:r>
            </a:p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(Bounce, Net)</a:t>
              </a:r>
              <a:endPara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4" name="直線單箭頭接點 43">
              <a:extLst>
                <a:ext uri="{FF2B5EF4-FFF2-40B4-BE49-F238E27FC236}">
                  <a16:creationId xmlns:a16="http://schemas.microsoft.com/office/drawing/2014/main" id="{9A78D21B-F4AF-4CBA-9D66-6905D8DFCEA4}"/>
                </a:ext>
              </a:extLst>
            </p:cNvPr>
            <p:cNvCxnSpPr>
              <a:cxnSpLocks/>
              <a:stCxn id="45" idx="2"/>
              <a:endCxn id="56" idx="0"/>
            </p:cNvCxnSpPr>
            <p:nvPr/>
          </p:nvCxnSpPr>
          <p:spPr>
            <a:xfrm flipH="1">
              <a:off x="2269105" y="3406316"/>
              <a:ext cx="1" cy="14845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7411A1E8-D9A6-494F-9734-AEEB556323EF}"/>
                </a:ext>
              </a:extLst>
            </p:cNvPr>
            <p:cNvSpPr txBox="1"/>
            <p:nvPr/>
          </p:nvSpPr>
          <p:spPr>
            <a:xfrm>
              <a:off x="1496554" y="3083230"/>
              <a:ext cx="1545103" cy="323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Features</a:t>
              </a:r>
              <a:endPara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9" name="右中括弧 58">
            <a:extLst>
              <a:ext uri="{FF2B5EF4-FFF2-40B4-BE49-F238E27FC236}">
                <a16:creationId xmlns:a16="http://schemas.microsoft.com/office/drawing/2014/main" id="{9E933A9C-0748-48D8-ACDA-CEED41E84AB2}"/>
              </a:ext>
            </a:extLst>
          </p:cNvPr>
          <p:cNvSpPr/>
          <p:nvPr/>
        </p:nvSpPr>
        <p:spPr>
          <a:xfrm>
            <a:off x="10766000" y="2265736"/>
            <a:ext cx="172050" cy="2455903"/>
          </a:xfrm>
          <a:prstGeom prst="rightBracket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E045E849-572D-474E-8A6C-21617731B89D}"/>
              </a:ext>
            </a:extLst>
          </p:cNvPr>
          <p:cNvSpPr txBox="1"/>
          <p:nvPr/>
        </p:nvSpPr>
        <p:spPr>
          <a:xfrm rot="5400000">
            <a:off x="10282045" y="3256416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 to VGG16</a:t>
            </a:r>
            <a:endParaRPr lang="zh-TW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263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>
            <a:extLst>
              <a:ext uri="{FF2B5EF4-FFF2-40B4-BE49-F238E27FC236}">
                <a16:creationId xmlns:a16="http://schemas.microsoft.com/office/drawing/2014/main" id="{E22A4827-896A-4AEF-BF96-22D8E1D5E87A}"/>
              </a:ext>
            </a:extLst>
          </p:cNvPr>
          <p:cNvGrpSpPr/>
          <p:nvPr/>
        </p:nvGrpSpPr>
        <p:grpSpPr>
          <a:xfrm>
            <a:off x="238462" y="1143799"/>
            <a:ext cx="10796626" cy="4638125"/>
            <a:chOff x="238462" y="1143799"/>
            <a:chExt cx="10796626" cy="4638125"/>
          </a:xfrm>
        </p:grpSpPr>
        <p:sp>
          <p:nvSpPr>
            <p:cNvPr id="107" name="弧形 106">
              <a:extLst>
                <a:ext uri="{FF2B5EF4-FFF2-40B4-BE49-F238E27FC236}">
                  <a16:creationId xmlns:a16="http://schemas.microsoft.com/office/drawing/2014/main" id="{F25088A5-7B1F-43EE-A22A-B10B5900117E}"/>
                </a:ext>
              </a:extLst>
            </p:cNvPr>
            <p:cNvSpPr/>
            <p:nvPr/>
          </p:nvSpPr>
          <p:spPr>
            <a:xfrm>
              <a:off x="7465666" y="2920463"/>
              <a:ext cx="99589" cy="79167"/>
            </a:xfrm>
            <a:prstGeom prst="arc">
              <a:avLst>
                <a:gd name="adj1" fmla="val 16200000"/>
                <a:gd name="adj2" fmla="val 5886165"/>
              </a:avLst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108" name="直線接點 107">
              <a:extLst>
                <a:ext uri="{FF2B5EF4-FFF2-40B4-BE49-F238E27FC236}">
                  <a16:creationId xmlns:a16="http://schemas.microsoft.com/office/drawing/2014/main" id="{41B8F90C-2DFE-493B-948C-18EDD6B45F25}"/>
                </a:ext>
              </a:extLst>
            </p:cNvPr>
            <p:cNvCxnSpPr>
              <a:cxnSpLocks/>
            </p:cNvCxnSpPr>
            <p:nvPr/>
          </p:nvCxnSpPr>
          <p:spPr>
            <a:xfrm>
              <a:off x="7521232" y="2765045"/>
              <a:ext cx="0" cy="169515"/>
            </a:xfrm>
            <a:prstGeom prst="line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09" name="矩形: 圓角 108">
              <a:extLst>
                <a:ext uri="{FF2B5EF4-FFF2-40B4-BE49-F238E27FC236}">
                  <a16:creationId xmlns:a16="http://schemas.microsoft.com/office/drawing/2014/main" id="{6B10B4FE-9187-4066-9DC2-1C3415216117}"/>
                </a:ext>
              </a:extLst>
            </p:cNvPr>
            <p:cNvSpPr/>
            <p:nvPr/>
          </p:nvSpPr>
          <p:spPr>
            <a:xfrm>
              <a:off x="7156668" y="3168729"/>
              <a:ext cx="3878420" cy="1624990"/>
            </a:xfrm>
            <a:prstGeom prst="roundRect">
              <a:avLst>
                <a:gd name="adj" fmla="val 6819"/>
              </a:avLst>
            </a:prstGeom>
            <a:solidFill>
              <a:srgbClr val="FFC000">
                <a:lumMod val="20000"/>
                <a:lumOff val="80000"/>
              </a:srgbClr>
            </a:solidFill>
            <a:ln w="63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10" name="文字方塊 109">
              <a:extLst>
                <a:ext uri="{FF2B5EF4-FFF2-40B4-BE49-F238E27FC236}">
                  <a16:creationId xmlns:a16="http://schemas.microsoft.com/office/drawing/2014/main" id="{ADBF66C2-30E8-4350-AB79-16E101A7F1E2}"/>
                </a:ext>
              </a:extLst>
            </p:cNvPr>
            <p:cNvSpPr txBox="1"/>
            <p:nvPr/>
          </p:nvSpPr>
          <p:spPr>
            <a:xfrm>
              <a:off x="8327889" y="3277996"/>
              <a:ext cx="1526576" cy="336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2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Events Spotting</a:t>
              </a:r>
              <a:endParaRPr lang="zh-TW" altLang="en-US" sz="2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11" name="矩形: 圓角 110">
              <a:extLst>
                <a:ext uri="{FF2B5EF4-FFF2-40B4-BE49-F238E27FC236}">
                  <a16:creationId xmlns:a16="http://schemas.microsoft.com/office/drawing/2014/main" id="{F4E5FA16-6FA2-4FDA-8655-04C74F157821}"/>
                </a:ext>
              </a:extLst>
            </p:cNvPr>
            <p:cNvSpPr/>
            <p:nvPr/>
          </p:nvSpPr>
          <p:spPr>
            <a:xfrm>
              <a:off x="8480841" y="3787728"/>
              <a:ext cx="1543760" cy="513182"/>
            </a:xfrm>
            <a:prstGeom prst="roundRect">
              <a:avLst>
                <a:gd name="adj" fmla="val 9184"/>
              </a:avLst>
            </a:prstGeom>
            <a:solidFill>
              <a:srgbClr val="4472C4">
                <a:lumMod val="60000"/>
                <a:lumOff val="40000"/>
              </a:srgb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Event classification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Get event probability</a:t>
              </a:r>
            </a:p>
          </p:txBody>
        </p:sp>
        <p:sp>
          <p:nvSpPr>
            <p:cNvPr id="114" name="矩形: 圓角 113">
              <a:extLst>
                <a:ext uri="{FF2B5EF4-FFF2-40B4-BE49-F238E27FC236}">
                  <a16:creationId xmlns:a16="http://schemas.microsoft.com/office/drawing/2014/main" id="{EB1BD869-CBDC-4CB4-8A60-D8E42ABF536A}"/>
                </a:ext>
              </a:extLst>
            </p:cNvPr>
            <p:cNvSpPr/>
            <p:nvPr/>
          </p:nvSpPr>
          <p:spPr>
            <a:xfrm>
              <a:off x="7356607" y="3890319"/>
              <a:ext cx="982155" cy="307999"/>
            </a:xfrm>
            <a:prstGeom prst="roundRect">
              <a:avLst>
                <a:gd name="adj" fmla="val 9184"/>
              </a:avLst>
            </a:prstGeom>
            <a:solidFill>
              <a:srgbClr val="ED7D31">
                <a:lumMod val="40000"/>
                <a:lumOff val="60000"/>
              </a:srgbClr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Concatenate</a:t>
              </a:r>
              <a:endParaRPr kumimoji="0" lang="en-US" altLang="zh-TW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單箭頭接點 114">
              <a:extLst>
                <a:ext uri="{FF2B5EF4-FFF2-40B4-BE49-F238E27FC236}">
                  <a16:creationId xmlns:a16="http://schemas.microsoft.com/office/drawing/2014/main" id="{1BA7637C-902F-4400-A7ED-F47913E8EAD7}"/>
                </a:ext>
              </a:extLst>
            </p:cNvPr>
            <p:cNvCxnSpPr>
              <a:cxnSpLocks/>
              <a:stCxn id="111" idx="3"/>
              <a:endCxn id="113" idx="1"/>
            </p:cNvCxnSpPr>
            <p:nvPr/>
          </p:nvCxnSpPr>
          <p:spPr>
            <a:xfrm flipV="1">
              <a:off x="10024601" y="4043550"/>
              <a:ext cx="142079" cy="769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16" name="直線單箭頭接點 115">
              <a:extLst>
                <a:ext uri="{FF2B5EF4-FFF2-40B4-BE49-F238E27FC236}">
                  <a16:creationId xmlns:a16="http://schemas.microsoft.com/office/drawing/2014/main" id="{DA531B7A-0DFA-48ED-B3F7-BC30DD6E0987}"/>
                </a:ext>
              </a:extLst>
            </p:cNvPr>
            <p:cNvCxnSpPr>
              <a:cxnSpLocks/>
              <a:stCxn id="114" idx="3"/>
              <a:endCxn id="111" idx="1"/>
            </p:cNvCxnSpPr>
            <p:nvPr/>
          </p:nvCxnSpPr>
          <p:spPr>
            <a:xfrm>
              <a:off x="8338762" y="4044319"/>
              <a:ext cx="142079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17" name="直線單箭頭接點 116">
              <a:extLst>
                <a:ext uri="{FF2B5EF4-FFF2-40B4-BE49-F238E27FC236}">
                  <a16:creationId xmlns:a16="http://schemas.microsoft.com/office/drawing/2014/main" id="{A795567A-3F54-455B-9DDE-BE1013D47F41}"/>
                </a:ext>
              </a:extLst>
            </p:cNvPr>
            <p:cNvCxnSpPr>
              <a:cxnSpLocks/>
              <a:stCxn id="188" idx="3"/>
              <a:endCxn id="114" idx="1"/>
            </p:cNvCxnSpPr>
            <p:nvPr/>
          </p:nvCxnSpPr>
          <p:spPr>
            <a:xfrm flipV="1">
              <a:off x="7193563" y="4044319"/>
              <a:ext cx="163044" cy="1246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18" name="直線單箭頭接點 117">
              <a:extLst>
                <a:ext uri="{FF2B5EF4-FFF2-40B4-BE49-F238E27FC236}">
                  <a16:creationId xmlns:a16="http://schemas.microsoft.com/office/drawing/2014/main" id="{AF50EB12-D0C6-44E3-AE61-9624C98864A5}"/>
                </a:ext>
              </a:extLst>
            </p:cNvPr>
            <p:cNvCxnSpPr>
              <a:cxnSpLocks/>
            </p:cNvCxnSpPr>
            <p:nvPr/>
          </p:nvCxnSpPr>
          <p:spPr>
            <a:xfrm>
              <a:off x="7520905" y="3002513"/>
              <a:ext cx="9402" cy="887807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20" name="矩形: 圓角 119">
              <a:extLst>
                <a:ext uri="{FF2B5EF4-FFF2-40B4-BE49-F238E27FC236}">
                  <a16:creationId xmlns:a16="http://schemas.microsoft.com/office/drawing/2014/main" id="{BB99E983-2F3A-4888-908C-1C7528DED112}"/>
                </a:ext>
              </a:extLst>
            </p:cNvPr>
            <p:cNvSpPr/>
            <p:nvPr/>
          </p:nvSpPr>
          <p:spPr>
            <a:xfrm>
              <a:off x="1570688" y="1162849"/>
              <a:ext cx="1874610" cy="4619075"/>
            </a:xfrm>
            <a:prstGeom prst="roundRect">
              <a:avLst>
                <a:gd name="adj" fmla="val 3515"/>
              </a:avLst>
            </a:prstGeom>
            <a:noFill/>
            <a:ln w="12700" cap="flat" cmpd="sng" algn="ctr">
              <a:solidFill>
                <a:srgbClr val="5B9BD5">
                  <a:lumMod val="50000"/>
                </a:srgb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6" name="文字方塊 135">
              <a:extLst>
                <a:ext uri="{FF2B5EF4-FFF2-40B4-BE49-F238E27FC236}">
                  <a16:creationId xmlns:a16="http://schemas.microsoft.com/office/drawing/2014/main" id="{BA5D655E-1275-497D-9099-B828F2F2598B}"/>
                </a:ext>
              </a:extLst>
            </p:cNvPr>
            <p:cNvSpPr txBox="1"/>
            <p:nvPr/>
          </p:nvSpPr>
          <p:spPr>
            <a:xfrm>
              <a:off x="293328" y="1667771"/>
              <a:ext cx="1625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Input Video with</a:t>
              </a:r>
            </a:p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1920*1080 60fps</a:t>
              </a: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37" name="矩形: 圓角 136">
              <a:extLst>
                <a:ext uri="{FF2B5EF4-FFF2-40B4-BE49-F238E27FC236}">
                  <a16:creationId xmlns:a16="http://schemas.microsoft.com/office/drawing/2014/main" id="{F9135998-3E25-4115-AD6E-4241F43A4FCA}"/>
                </a:ext>
              </a:extLst>
            </p:cNvPr>
            <p:cNvSpPr/>
            <p:nvPr/>
          </p:nvSpPr>
          <p:spPr>
            <a:xfrm>
              <a:off x="3769689" y="3163167"/>
              <a:ext cx="2845352" cy="1624990"/>
            </a:xfrm>
            <a:prstGeom prst="roundRect">
              <a:avLst>
                <a:gd name="adj" fmla="val 6819"/>
              </a:avLst>
            </a:prstGeom>
            <a:solidFill>
              <a:srgbClr val="70AD47">
                <a:lumMod val="40000"/>
                <a:lumOff val="60000"/>
              </a:srgbClr>
            </a:solidFill>
            <a:ln w="6350" cap="flat" cmpd="sng" algn="ctr">
              <a:solidFill>
                <a:srgbClr val="70AD4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8" name="矩形: 圓角 137">
              <a:extLst>
                <a:ext uri="{FF2B5EF4-FFF2-40B4-BE49-F238E27FC236}">
                  <a16:creationId xmlns:a16="http://schemas.microsoft.com/office/drawing/2014/main" id="{8B9BD3AC-2BD7-428F-8012-749D8E1D405E}"/>
                </a:ext>
              </a:extLst>
            </p:cNvPr>
            <p:cNvSpPr/>
            <p:nvPr/>
          </p:nvSpPr>
          <p:spPr>
            <a:xfrm>
              <a:off x="3752528" y="1146681"/>
              <a:ext cx="7268937" cy="1624990"/>
            </a:xfrm>
            <a:prstGeom prst="roundRect">
              <a:avLst>
                <a:gd name="adj" fmla="val 6819"/>
              </a:avLst>
            </a:prstGeom>
            <a:solidFill>
              <a:srgbClr val="70AD47">
                <a:lumMod val="40000"/>
                <a:lumOff val="60000"/>
              </a:srgbClr>
            </a:solidFill>
            <a:ln w="6350" cap="flat" cmpd="sng" algn="ctr">
              <a:solidFill>
                <a:srgbClr val="70AD4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9" name="文字方塊 138">
              <a:extLst>
                <a:ext uri="{FF2B5EF4-FFF2-40B4-BE49-F238E27FC236}">
                  <a16:creationId xmlns:a16="http://schemas.microsoft.com/office/drawing/2014/main" id="{432C9517-7207-4C30-BD55-1E0DD472995F}"/>
                </a:ext>
              </a:extLst>
            </p:cNvPr>
            <p:cNvSpPr txBox="1"/>
            <p:nvPr/>
          </p:nvSpPr>
          <p:spPr>
            <a:xfrm>
              <a:off x="6575271" y="1143799"/>
              <a:ext cx="16566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buFontTx/>
                <a:buNone/>
              </a:pPr>
              <a:r>
                <a:rPr lang="en-US" altLang="zh-TW" sz="2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Ball Detection</a:t>
              </a:r>
              <a:endParaRPr lang="zh-TW" altLang="en-US" sz="2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0" name="矩形: 圓角 139">
              <a:extLst>
                <a:ext uri="{FF2B5EF4-FFF2-40B4-BE49-F238E27FC236}">
                  <a16:creationId xmlns:a16="http://schemas.microsoft.com/office/drawing/2014/main" id="{80F268A3-F279-45A3-A2D4-1AF4D7DB030E}"/>
                </a:ext>
              </a:extLst>
            </p:cNvPr>
            <p:cNvSpPr/>
            <p:nvPr/>
          </p:nvSpPr>
          <p:spPr>
            <a:xfrm>
              <a:off x="5318269" y="1830482"/>
              <a:ext cx="1140458" cy="515934"/>
            </a:xfrm>
            <a:prstGeom prst="roundRect">
              <a:avLst>
                <a:gd name="adj" fmla="val 9146"/>
              </a:avLst>
            </a:prstGeom>
            <a:solidFill>
              <a:srgbClr val="4472C4">
                <a:lumMod val="60000"/>
                <a:lumOff val="40000"/>
              </a:srgb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Feature extraction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(Refer to VGG16)</a:t>
              </a:r>
              <a:endParaRPr kumimoji="0" lang="zh-TW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86" name="矩形: 圓角 185">
              <a:extLst>
                <a:ext uri="{FF2B5EF4-FFF2-40B4-BE49-F238E27FC236}">
                  <a16:creationId xmlns:a16="http://schemas.microsoft.com/office/drawing/2014/main" id="{F61D434B-C654-48B6-A1A6-DDFDBB1F2D15}"/>
                </a:ext>
              </a:extLst>
            </p:cNvPr>
            <p:cNvSpPr/>
            <p:nvPr/>
          </p:nvSpPr>
          <p:spPr>
            <a:xfrm>
              <a:off x="9025362" y="1671129"/>
              <a:ext cx="1237266" cy="838684"/>
            </a:xfrm>
            <a:prstGeom prst="roundRect">
              <a:avLst>
                <a:gd name="adj" fmla="val 9184"/>
              </a:avLst>
            </a:prstGeom>
            <a:solidFill>
              <a:sysClr val="window" lastClr="FFFFFF">
                <a:lumMod val="95000"/>
              </a:sysClr>
            </a:solidFill>
            <a:ln w="6350" cap="flat" cmpd="sng" algn="ctr">
              <a:solidFill>
                <a:srgbClr val="70AD4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pic>
          <p:nvPicPr>
            <p:cNvPr id="187" name="圖片 186">
              <a:extLst>
                <a:ext uri="{FF2B5EF4-FFF2-40B4-BE49-F238E27FC236}">
                  <a16:creationId xmlns:a16="http://schemas.microsoft.com/office/drawing/2014/main" id="{9EB7D736-4CF9-4376-8F66-6AA5CAA7D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73959" y="1840176"/>
              <a:ext cx="1140072" cy="62300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</p:pic>
        <p:sp>
          <p:nvSpPr>
            <p:cNvPr id="142" name="文字方塊 141">
              <a:extLst>
                <a:ext uri="{FF2B5EF4-FFF2-40B4-BE49-F238E27FC236}">
                  <a16:creationId xmlns:a16="http://schemas.microsoft.com/office/drawing/2014/main" id="{0094DCC2-58D5-48B7-A85A-A46E48FBEA25}"/>
                </a:ext>
              </a:extLst>
            </p:cNvPr>
            <p:cNvSpPr txBox="1"/>
            <p:nvPr/>
          </p:nvSpPr>
          <p:spPr>
            <a:xfrm>
              <a:off x="9370582" y="1632890"/>
              <a:ext cx="546825" cy="2072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Heatmap</a:t>
              </a: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5" name="矩形: 圓角 144">
              <a:extLst>
                <a:ext uri="{FF2B5EF4-FFF2-40B4-BE49-F238E27FC236}">
                  <a16:creationId xmlns:a16="http://schemas.microsoft.com/office/drawing/2014/main" id="{0526ABFA-8986-4912-955E-EEC457FE9CE3}"/>
                </a:ext>
              </a:extLst>
            </p:cNvPr>
            <p:cNvSpPr/>
            <p:nvPr/>
          </p:nvSpPr>
          <p:spPr>
            <a:xfrm>
              <a:off x="7498806" y="1834033"/>
              <a:ext cx="1313890" cy="515934"/>
            </a:xfrm>
            <a:prstGeom prst="roundRect">
              <a:avLst>
                <a:gd name="adj" fmla="val 9146"/>
              </a:avLst>
            </a:prstGeom>
            <a:solidFill>
              <a:srgbClr val="4472C4">
                <a:lumMod val="60000"/>
                <a:lumOff val="40000"/>
              </a:srgb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Pixel-wise prediction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(Refer to DeconvNet)</a:t>
              </a:r>
              <a:endParaRPr kumimoji="0" lang="zh-TW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6" name="矩形: 圓角 145">
              <a:extLst>
                <a:ext uri="{FF2B5EF4-FFF2-40B4-BE49-F238E27FC236}">
                  <a16:creationId xmlns:a16="http://schemas.microsoft.com/office/drawing/2014/main" id="{71D524EE-861D-426F-81E6-54B98954C971}"/>
                </a:ext>
              </a:extLst>
            </p:cNvPr>
            <p:cNvSpPr/>
            <p:nvPr/>
          </p:nvSpPr>
          <p:spPr>
            <a:xfrm>
              <a:off x="3811297" y="1470576"/>
              <a:ext cx="2716084" cy="1227544"/>
            </a:xfrm>
            <a:prstGeom prst="roundRect">
              <a:avLst>
                <a:gd name="adj" fmla="val 3515"/>
              </a:avLst>
            </a:prstGeom>
            <a:noFill/>
            <a:ln w="12700" cap="flat" cmpd="sng" algn="ctr">
              <a:solidFill>
                <a:srgbClr val="5B9BD5">
                  <a:lumMod val="50000"/>
                </a:srgb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7" name="文字方塊 146">
              <a:extLst>
                <a:ext uri="{FF2B5EF4-FFF2-40B4-BE49-F238E27FC236}">
                  <a16:creationId xmlns:a16="http://schemas.microsoft.com/office/drawing/2014/main" id="{45CDF486-3F97-4235-8F77-F513170CADD7}"/>
                </a:ext>
              </a:extLst>
            </p:cNvPr>
            <p:cNvSpPr txBox="1"/>
            <p:nvPr/>
          </p:nvSpPr>
          <p:spPr>
            <a:xfrm>
              <a:off x="1692288" y="1380388"/>
              <a:ext cx="1625544" cy="206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Five frame dequeue</a:t>
              </a: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48" name="矩形: 圓角 147">
              <a:extLst>
                <a:ext uri="{FF2B5EF4-FFF2-40B4-BE49-F238E27FC236}">
                  <a16:creationId xmlns:a16="http://schemas.microsoft.com/office/drawing/2014/main" id="{61B7824E-BC91-4911-8223-A9C3450AE75F}"/>
                </a:ext>
              </a:extLst>
            </p:cNvPr>
            <p:cNvSpPr/>
            <p:nvPr/>
          </p:nvSpPr>
          <p:spPr>
            <a:xfrm>
              <a:off x="3869983" y="1662489"/>
              <a:ext cx="1237266" cy="981348"/>
            </a:xfrm>
            <a:prstGeom prst="roundRect">
              <a:avLst>
                <a:gd name="adj" fmla="val 9184"/>
              </a:avLst>
            </a:prstGeom>
            <a:solidFill>
              <a:srgbClr val="ED7D31">
                <a:lumMod val="40000"/>
                <a:lumOff val="60000"/>
              </a:srgbClr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9" name="文字方塊 148">
              <a:extLst>
                <a:ext uri="{FF2B5EF4-FFF2-40B4-BE49-F238E27FC236}">
                  <a16:creationId xmlns:a16="http://schemas.microsoft.com/office/drawing/2014/main" id="{55E2903D-09C8-4AD9-BC78-31779B0A1504}"/>
                </a:ext>
              </a:extLst>
            </p:cNvPr>
            <p:cNvSpPr txBox="1"/>
            <p:nvPr/>
          </p:nvSpPr>
          <p:spPr>
            <a:xfrm>
              <a:off x="3941050" y="1611234"/>
              <a:ext cx="110896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Downscale </a:t>
              </a:r>
            </a:p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&amp;Concatenate</a:t>
              </a:r>
              <a:endParaRPr lang="en-US" altLang="zh-TW" sz="8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  <a:p>
              <a:pPr algn="ctr">
                <a:buClrTx/>
                <a:buFontTx/>
                <a:buNone/>
              </a:pP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50" name="矩形: 圓角 149">
              <a:extLst>
                <a:ext uri="{FF2B5EF4-FFF2-40B4-BE49-F238E27FC236}">
                  <a16:creationId xmlns:a16="http://schemas.microsoft.com/office/drawing/2014/main" id="{08E45F47-BFD4-475E-A801-A4CA79A195CF}"/>
                </a:ext>
              </a:extLst>
            </p:cNvPr>
            <p:cNvSpPr/>
            <p:nvPr/>
          </p:nvSpPr>
          <p:spPr>
            <a:xfrm>
              <a:off x="3877941" y="3630384"/>
              <a:ext cx="1237266" cy="851921"/>
            </a:xfrm>
            <a:prstGeom prst="roundRect">
              <a:avLst>
                <a:gd name="adj" fmla="val 9184"/>
              </a:avLst>
            </a:prstGeom>
            <a:solidFill>
              <a:srgbClr val="ED7D31">
                <a:lumMod val="40000"/>
                <a:lumOff val="60000"/>
              </a:srgbClr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51" name="文字方塊 150">
              <a:extLst>
                <a:ext uri="{FF2B5EF4-FFF2-40B4-BE49-F238E27FC236}">
                  <a16:creationId xmlns:a16="http://schemas.microsoft.com/office/drawing/2014/main" id="{46AAE606-9500-4FBC-B074-BB1E55EC2BF0}"/>
                </a:ext>
              </a:extLst>
            </p:cNvPr>
            <p:cNvSpPr txBox="1"/>
            <p:nvPr/>
          </p:nvSpPr>
          <p:spPr>
            <a:xfrm>
              <a:off x="3971050" y="3593686"/>
              <a:ext cx="11089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Concatenate</a:t>
              </a: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52" name="文字方塊 151">
              <a:extLst>
                <a:ext uri="{FF2B5EF4-FFF2-40B4-BE49-F238E27FC236}">
                  <a16:creationId xmlns:a16="http://schemas.microsoft.com/office/drawing/2014/main" id="{89532C4A-8ADF-47EB-A9AC-8A83EC7AF6FB}"/>
                </a:ext>
              </a:extLst>
            </p:cNvPr>
            <p:cNvSpPr txBox="1"/>
            <p:nvPr/>
          </p:nvSpPr>
          <p:spPr>
            <a:xfrm>
              <a:off x="4680332" y="1434998"/>
              <a:ext cx="10259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200" kern="1200" dirty="0">
                  <a:solidFill>
                    <a:srgbClr val="5B9BD5">
                      <a:lumMod val="50000"/>
                    </a:srgbClr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Global stage</a:t>
              </a:r>
              <a:endParaRPr lang="zh-TW" altLang="en-US" sz="1200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53" name="矩形: 圓角 152">
              <a:extLst>
                <a:ext uri="{FF2B5EF4-FFF2-40B4-BE49-F238E27FC236}">
                  <a16:creationId xmlns:a16="http://schemas.microsoft.com/office/drawing/2014/main" id="{75A81299-751B-4EEF-9B61-254FD9B1A859}"/>
                </a:ext>
              </a:extLst>
            </p:cNvPr>
            <p:cNvSpPr/>
            <p:nvPr/>
          </p:nvSpPr>
          <p:spPr>
            <a:xfrm>
              <a:off x="5256017" y="3796175"/>
              <a:ext cx="1139403" cy="515934"/>
            </a:xfrm>
            <a:prstGeom prst="roundRect">
              <a:avLst>
                <a:gd name="adj" fmla="val 9146"/>
              </a:avLst>
            </a:prstGeom>
            <a:solidFill>
              <a:srgbClr val="4472C4">
                <a:lumMod val="60000"/>
                <a:lumOff val="40000"/>
              </a:srgb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Feature extraction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(Refer to VGG16)</a:t>
              </a:r>
              <a:endParaRPr kumimoji="0" lang="zh-TW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54" name="矩形: 圓角 153">
              <a:extLst>
                <a:ext uri="{FF2B5EF4-FFF2-40B4-BE49-F238E27FC236}">
                  <a16:creationId xmlns:a16="http://schemas.microsoft.com/office/drawing/2014/main" id="{B5E4F0B9-4491-48A9-9B13-CA93DC854D4A}"/>
                </a:ext>
              </a:extLst>
            </p:cNvPr>
            <p:cNvSpPr/>
            <p:nvPr/>
          </p:nvSpPr>
          <p:spPr>
            <a:xfrm>
              <a:off x="3825370" y="3350514"/>
              <a:ext cx="2706555" cy="1216501"/>
            </a:xfrm>
            <a:prstGeom prst="roundRect">
              <a:avLst>
                <a:gd name="adj" fmla="val 3515"/>
              </a:avLst>
            </a:prstGeom>
            <a:noFill/>
            <a:ln w="12700" cap="flat" cmpd="sng" algn="ctr">
              <a:solidFill>
                <a:srgbClr val="5B9BD5">
                  <a:lumMod val="50000"/>
                </a:srgb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55" name="文字方塊 154">
              <a:extLst>
                <a:ext uri="{FF2B5EF4-FFF2-40B4-BE49-F238E27FC236}">
                  <a16:creationId xmlns:a16="http://schemas.microsoft.com/office/drawing/2014/main" id="{A714EDEE-8AED-41C0-AC54-100E3C86D7D3}"/>
                </a:ext>
              </a:extLst>
            </p:cNvPr>
            <p:cNvSpPr txBox="1"/>
            <p:nvPr/>
          </p:nvSpPr>
          <p:spPr>
            <a:xfrm>
              <a:off x="4703786" y="3323532"/>
              <a:ext cx="1025904" cy="25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kern="1200" dirty="0">
                  <a:solidFill>
                    <a:srgbClr val="5B9BD5">
                      <a:lumMod val="50000"/>
                    </a:srgbClr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Local stage</a:t>
              </a:r>
              <a:endParaRPr lang="zh-TW" altLang="en-US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56" name="直線單箭頭接點 155">
              <a:extLst>
                <a:ext uri="{FF2B5EF4-FFF2-40B4-BE49-F238E27FC236}">
                  <a16:creationId xmlns:a16="http://schemas.microsoft.com/office/drawing/2014/main" id="{86678119-02A4-4E22-BE84-6B85FA671BE6}"/>
                </a:ext>
              </a:extLst>
            </p:cNvPr>
            <p:cNvCxnSpPr>
              <a:cxnSpLocks/>
            </p:cNvCxnSpPr>
            <p:nvPr/>
          </p:nvCxnSpPr>
          <p:spPr>
            <a:xfrm>
              <a:off x="3303867" y="2088596"/>
              <a:ext cx="574092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7" name="直線單箭頭接點 156">
              <a:extLst>
                <a:ext uri="{FF2B5EF4-FFF2-40B4-BE49-F238E27FC236}">
                  <a16:creationId xmlns:a16="http://schemas.microsoft.com/office/drawing/2014/main" id="{C4348C86-5088-48F2-98F4-0797F1DBF8A4}"/>
                </a:ext>
              </a:extLst>
            </p:cNvPr>
            <p:cNvCxnSpPr>
              <a:cxnSpLocks/>
              <a:endCxn id="140" idx="1"/>
            </p:cNvCxnSpPr>
            <p:nvPr/>
          </p:nvCxnSpPr>
          <p:spPr>
            <a:xfrm flipV="1">
              <a:off x="5115207" y="2088449"/>
              <a:ext cx="203062" cy="2022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8" name="直線單箭頭接點 157">
              <a:extLst>
                <a:ext uri="{FF2B5EF4-FFF2-40B4-BE49-F238E27FC236}">
                  <a16:creationId xmlns:a16="http://schemas.microsoft.com/office/drawing/2014/main" id="{131AB548-C90E-4211-8FF1-4487CD89A9D2}"/>
                </a:ext>
              </a:extLst>
            </p:cNvPr>
            <p:cNvCxnSpPr>
              <a:cxnSpLocks/>
              <a:stCxn id="140" idx="3"/>
              <a:endCxn id="189" idx="1"/>
            </p:cNvCxnSpPr>
            <p:nvPr/>
          </p:nvCxnSpPr>
          <p:spPr>
            <a:xfrm flipV="1">
              <a:off x="6458727" y="2085847"/>
              <a:ext cx="212666" cy="2602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9" name="直線單箭頭接點 158">
              <a:extLst>
                <a:ext uri="{FF2B5EF4-FFF2-40B4-BE49-F238E27FC236}">
                  <a16:creationId xmlns:a16="http://schemas.microsoft.com/office/drawing/2014/main" id="{073244D9-327D-468B-A4AA-0B4C0878A249}"/>
                </a:ext>
              </a:extLst>
            </p:cNvPr>
            <p:cNvCxnSpPr>
              <a:cxnSpLocks/>
              <a:stCxn id="145" idx="3"/>
              <a:endCxn id="186" idx="1"/>
            </p:cNvCxnSpPr>
            <p:nvPr/>
          </p:nvCxnSpPr>
          <p:spPr>
            <a:xfrm flipV="1">
              <a:off x="8812696" y="2090471"/>
              <a:ext cx="212666" cy="1529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0" name="直線單箭頭接點 159">
              <a:extLst>
                <a:ext uri="{FF2B5EF4-FFF2-40B4-BE49-F238E27FC236}">
                  <a16:creationId xmlns:a16="http://schemas.microsoft.com/office/drawing/2014/main" id="{8F287375-A575-4842-8565-FF219FB25E0B}"/>
                </a:ext>
              </a:extLst>
            </p:cNvPr>
            <p:cNvCxnSpPr>
              <a:cxnSpLocks/>
              <a:stCxn id="186" idx="3"/>
              <a:endCxn id="143" idx="1"/>
            </p:cNvCxnSpPr>
            <p:nvPr/>
          </p:nvCxnSpPr>
          <p:spPr>
            <a:xfrm>
              <a:off x="10262628" y="2090471"/>
              <a:ext cx="212666" cy="2333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1" name="直線單箭頭接點 160">
              <a:extLst>
                <a:ext uri="{FF2B5EF4-FFF2-40B4-BE49-F238E27FC236}">
                  <a16:creationId xmlns:a16="http://schemas.microsoft.com/office/drawing/2014/main" id="{19C13C9A-1D3F-4161-958D-2734D75B5498}"/>
                </a:ext>
              </a:extLst>
            </p:cNvPr>
            <p:cNvCxnSpPr>
              <a:cxnSpLocks/>
              <a:stCxn id="150" idx="3"/>
              <a:endCxn id="153" idx="1"/>
            </p:cNvCxnSpPr>
            <p:nvPr/>
          </p:nvCxnSpPr>
          <p:spPr>
            <a:xfrm flipV="1">
              <a:off x="5115207" y="4054142"/>
              <a:ext cx="140810" cy="2203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2" name="矩形: 圓角 161">
              <a:extLst>
                <a:ext uri="{FF2B5EF4-FFF2-40B4-BE49-F238E27FC236}">
                  <a16:creationId xmlns:a16="http://schemas.microsoft.com/office/drawing/2014/main" id="{01E506E0-9428-4139-97E4-39E2F5F6F6B2}"/>
                </a:ext>
              </a:extLst>
            </p:cNvPr>
            <p:cNvSpPr/>
            <p:nvPr/>
          </p:nvSpPr>
          <p:spPr>
            <a:xfrm>
              <a:off x="2090034" y="2813082"/>
              <a:ext cx="1065183" cy="307999"/>
            </a:xfrm>
            <a:prstGeom prst="roundRect">
              <a:avLst>
                <a:gd name="adj" fmla="val 9184"/>
              </a:avLst>
            </a:prstGeom>
            <a:solidFill>
              <a:srgbClr val="ED7D31">
                <a:lumMod val="40000"/>
                <a:lumOff val="60000"/>
              </a:srgbClr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Crop</a:t>
              </a:r>
              <a:endPara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63" name="接點: 肘形 162">
              <a:extLst>
                <a:ext uri="{FF2B5EF4-FFF2-40B4-BE49-F238E27FC236}">
                  <a16:creationId xmlns:a16="http://schemas.microsoft.com/office/drawing/2014/main" id="{A6386E96-EDC4-41D9-8386-C29CBB74A927}"/>
                </a:ext>
              </a:extLst>
            </p:cNvPr>
            <p:cNvCxnSpPr>
              <a:cxnSpLocks/>
              <a:stCxn id="143" idx="2"/>
              <a:endCxn id="162" idx="3"/>
            </p:cNvCxnSpPr>
            <p:nvPr/>
          </p:nvCxnSpPr>
          <p:spPr>
            <a:xfrm rot="5400000">
              <a:off x="6557012" y="-1178186"/>
              <a:ext cx="743473" cy="7547062"/>
            </a:xfrm>
            <a:prstGeom prst="bentConnector2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4" name="直線單箭頭接點 163">
              <a:extLst>
                <a:ext uri="{FF2B5EF4-FFF2-40B4-BE49-F238E27FC236}">
                  <a16:creationId xmlns:a16="http://schemas.microsoft.com/office/drawing/2014/main" id="{F577F4B6-A006-447A-841E-75992FB6D44E}"/>
                </a:ext>
              </a:extLst>
            </p:cNvPr>
            <p:cNvCxnSpPr>
              <a:cxnSpLocks/>
            </p:cNvCxnSpPr>
            <p:nvPr/>
          </p:nvCxnSpPr>
          <p:spPr>
            <a:xfrm>
              <a:off x="2627029" y="2429801"/>
              <a:ext cx="0" cy="39193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5" name="直線單箭頭接點 164">
              <a:extLst>
                <a:ext uri="{FF2B5EF4-FFF2-40B4-BE49-F238E27FC236}">
                  <a16:creationId xmlns:a16="http://schemas.microsoft.com/office/drawing/2014/main" id="{43918FAD-F322-4378-BC25-B8CE2E823064}"/>
                </a:ext>
              </a:extLst>
            </p:cNvPr>
            <p:cNvCxnSpPr>
              <a:cxnSpLocks/>
              <a:stCxn id="162" idx="2"/>
            </p:cNvCxnSpPr>
            <p:nvPr/>
          </p:nvCxnSpPr>
          <p:spPr>
            <a:xfrm>
              <a:off x="2622626" y="3121080"/>
              <a:ext cx="0" cy="461451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6" name="直線單箭頭接點 165">
              <a:extLst>
                <a:ext uri="{FF2B5EF4-FFF2-40B4-BE49-F238E27FC236}">
                  <a16:creationId xmlns:a16="http://schemas.microsoft.com/office/drawing/2014/main" id="{C23E452E-4AD6-4A81-98F7-75C8C218E351}"/>
                </a:ext>
              </a:extLst>
            </p:cNvPr>
            <p:cNvCxnSpPr>
              <a:cxnSpLocks/>
              <a:endCxn id="150" idx="1"/>
            </p:cNvCxnSpPr>
            <p:nvPr/>
          </p:nvCxnSpPr>
          <p:spPr>
            <a:xfrm>
              <a:off x="3336939" y="4056345"/>
              <a:ext cx="541002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67" name="直線單箭頭接點 166">
              <a:extLst>
                <a:ext uri="{FF2B5EF4-FFF2-40B4-BE49-F238E27FC236}">
                  <a16:creationId xmlns:a16="http://schemas.microsoft.com/office/drawing/2014/main" id="{982EBA88-791E-4E15-8634-3250396D7AA8}"/>
                </a:ext>
              </a:extLst>
            </p:cNvPr>
            <p:cNvCxnSpPr>
              <a:cxnSpLocks/>
              <a:endCxn id="188" idx="1"/>
            </p:cNvCxnSpPr>
            <p:nvPr/>
          </p:nvCxnSpPr>
          <p:spPr>
            <a:xfrm>
              <a:off x="6393829" y="4050062"/>
              <a:ext cx="165948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68" name="文字方塊 167">
              <a:extLst>
                <a:ext uri="{FF2B5EF4-FFF2-40B4-BE49-F238E27FC236}">
                  <a16:creationId xmlns:a16="http://schemas.microsoft.com/office/drawing/2014/main" id="{202582A4-D461-49D5-A047-00F3B5A7526F}"/>
                </a:ext>
              </a:extLst>
            </p:cNvPr>
            <p:cNvSpPr txBox="1"/>
            <p:nvPr/>
          </p:nvSpPr>
          <p:spPr>
            <a:xfrm>
              <a:off x="2011928" y="1193577"/>
              <a:ext cx="10259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200" kern="1200" dirty="0">
                  <a:solidFill>
                    <a:srgbClr val="5B9BD5">
                      <a:lumMod val="50000"/>
                    </a:srgbClr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Main process</a:t>
              </a:r>
              <a:endParaRPr lang="zh-TW" altLang="en-US" sz="1200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69" name="直線單箭頭接點 168">
              <a:extLst>
                <a:ext uri="{FF2B5EF4-FFF2-40B4-BE49-F238E27FC236}">
                  <a16:creationId xmlns:a16="http://schemas.microsoft.com/office/drawing/2014/main" id="{FB58BEF1-868C-4784-B3E1-58D035148CAF}"/>
                </a:ext>
              </a:extLst>
            </p:cNvPr>
            <p:cNvCxnSpPr>
              <a:cxnSpLocks/>
              <a:stCxn id="189" idx="3"/>
              <a:endCxn id="145" idx="1"/>
            </p:cNvCxnSpPr>
            <p:nvPr/>
          </p:nvCxnSpPr>
          <p:spPr>
            <a:xfrm>
              <a:off x="7314083" y="2085847"/>
              <a:ext cx="184723" cy="6153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70" name="直線單箭頭接點 169">
              <a:extLst>
                <a:ext uri="{FF2B5EF4-FFF2-40B4-BE49-F238E27FC236}">
                  <a16:creationId xmlns:a16="http://schemas.microsoft.com/office/drawing/2014/main" id="{885D0C6D-F810-436E-81B5-8541BB0AD852}"/>
                </a:ext>
              </a:extLst>
            </p:cNvPr>
            <p:cNvCxnSpPr>
              <a:cxnSpLocks/>
            </p:cNvCxnSpPr>
            <p:nvPr/>
          </p:nvCxnSpPr>
          <p:spPr>
            <a:xfrm>
              <a:off x="648660" y="2079249"/>
              <a:ext cx="1076919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C4EABAB5-1575-4DAB-85C4-D8B8D2DA6A23}"/>
                </a:ext>
              </a:extLst>
            </p:cNvPr>
            <p:cNvGrpSpPr/>
            <p:nvPr/>
          </p:nvGrpSpPr>
          <p:grpSpPr>
            <a:xfrm>
              <a:off x="1740788" y="1623214"/>
              <a:ext cx="1567975" cy="808830"/>
              <a:chOff x="1740788" y="1623214"/>
              <a:chExt cx="1567975" cy="808830"/>
            </a:xfrm>
          </p:grpSpPr>
          <p:pic>
            <p:nvPicPr>
              <p:cNvPr id="181" name="圖片 180">
                <a:extLst>
                  <a:ext uri="{FF2B5EF4-FFF2-40B4-BE49-F238E27FC236}">
                    <a16:creationId xmlns:a16="http://schemas.microsoft.com/office/drawing/2014/main" id="{B2AAA429-ED63-4245-8399-7EC427DCBF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0788" y="1623214"/>
                <a:ext cx="1213514" cy="682602"/>
              </a:xfrm>
              <a:prstGeom prst="rect">
                <a:avLst/>
              </a:prstGeom>
              <a:ln w="12700">
                <a:solidFill>
                  <a:sysClr val="windowText" lastClr="000000"/>
                </a:solidFill>
              </a:ln>
            </p:spPr>
          </p:pic>
          <p:pic>
            <p:nvPicPr>
              <p:cNvPr id="182" name="圖片 181">
                <a:extLst>
                  <a:ext uri="{FF2B5EF4-FFF2-40B4-BE49-F238E27FC236}">
                    <a16:creationId xmlns:a16="http://schemas.microsoft.com/office/drawing/2014/main" id="{48BADB3E-B743-45A3-AA82-9619BA640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19981" y="1654457"/>
                <a:ext cx="1213514" cy="682602"/>
              </a:xfrm>
              <a:prstGeom prst="rect">
                <a:avLst/>
              </a:prstGeom>
              <a:ln w="12700">
                <a:solidFill>
                  <a:sysClr val="windowText" lastClr="000000"/>
                </a:solidFill>
              </a:ln>
            </p:spPr>
          </p:pic>
          <p:pic>
            <p:nvPicPr>
              <p:cNvPr id="183" name="圖片 182">
                <a:extLst>
                  <a:ext uri="{FF2B5EF4-FFF2-40B4-BE49-F238E27FC236}">
                    <a16:creationId xmlns:a16="http://schemas.microsoft.com/office/drawing/2014/main" id="{031EA7A8-2442-4682-A94C-3DF3F9C24E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03205" y="1687839"/>
                <a:ext cx="1213514" cy="682602"/>
              </a:xfrm>
              <a:prstGeom prst="rect">
                <a:avLst/>
              </a:prstGeom>
              <a:ln w="12700">
                <a:solidFill>
                  <a:sysClr val="windowText" lastClr="000000"/>
                </a:solidFill>
              </a:ln>
            </p:spPr>
          </p:pic>
          <p:pic>
            <p:nvPicPr>
              <p:cNvPr id="184" name="圖片 183">
                <a:extLst>
                  <a:ext uri="{FF2B5EF4-FFF2-40B4-BE49-F238E27FC236}">
                    <a16:creationId xmlns:a16="http://schemas.microsoft.com/office/drawing/2014/main" id="{0773F20D-571D-466B-97C4-D87C431914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01038" y="1718106"/>
                <a:ext cx="1213514" cy="682602"/>
              </a:xfrm>
              <a:prstGeom prst="rect">
                <a:avLst/>
              </a:prstGeom>
              <a:ln w="12700">
                <a:solidFill>
                  <a:sysClr val="windowText" lastClr="000000"/>
                </a:solidFill>
              </a:ln>
            </p:spPr>
          </p:pic>
          <p:pic>
            <p:nvPicPr>
              <p:cNvPr id="185" name="圖片 184">
                <a:extLst>
                  <a:ext uri="{FF2B5EF4-FFF2-40B4-BE49-F238E27FC236}">
                    <a16:creationId xmlns:a16="http://schemas.microsoft.com/office/drawing/2014/main" id="{9EF3C394-9AF3-472B-9AB1-96F28C37CC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5249" y="1749442"/>
                <a:ext cx="1213514" cy="682602"/>
              </a:xfrm>
              <a:prstGeom prst="rect">
                <a:avLst/>
              </a:prstGeom>
              <a:ln w="12700">
                <a:solidFill>
                  <a:sysClr val="windowText" lastClr="000000"/>
                </a:solidFill>
              </a:ln>
            </p:spPr>
          </p:pic>
        </p:grpSp>
        <p:pic>
          <p:nvPicPr>
            <p:cNvPr id="172" name="圖片 171">
              <a:extLst>
                <a:ext uri="{FF2B5EF4-FFF2-40B4-BE49-F238E27FC236}">
                  <a16:creationId xmlns:a16="http://schemas.microsoft.com/office/drawing/2014/main" id="{72466FA1-8D15-41A7-A5E5-B1007BB98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9298" y="1987938"/>
              <a:ext cx="1053901" cy="592820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14266DCC-9A6C-485A-9FF7-76081D5B6E19}"/>
                </a:ext>
              </a:extLst>
            </p:cNvPr>
            <p:cNvGrpSpPr/>
            <p:nvPr/>
          </p:nvGrpSpPr>
          <p:grpSpPr>
            <a:xfrm>
              <a:off x="1761801" y="3605268"/>
              <a:ext cx="1577228" cy="813033"/>
              <a:chOff x="1761801" y="3605268"/>
              <a:chExt cx="1577228" cy="813033"/>
            </a:xfrm>
          </p:grpSpPr>
          <p:pic>
            <p:nvPicPr>
              <p:cNvPr id="176" name="Picture 6" descr="https://lh3.googleusercontent.com/hl9rxIBsp_gqnXL3nT-q1FgqeJFKnOSJVNRPTx_FrGcr-LSF6luFkxvPrxw1ve7hjpoqliHmJY3IwDEnWh-MUbYVQ3uIHgKPwkGVVm_vAMBra0ZuKhYxxQIyeJSI_nA1NMKikFFTLxY">
                <a:extLst>
                  <a:ext uri="{FF2B5EF4-FFF2-40B4-BE49-F238E27FC236}">
                    <a16:creationId xmlns:a16="http://schemas.microsoft.com/office/drawing/2014/main" id="{FFB06083-BD14-4DD6-8619-0355D4054B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85" t="38731" r="23285" b="23725"/>
              <a:stretch/>
            </p:blipFill>
            <p:spPr bwMode="auto">
              <a:xfrm>
                <a:off x="1761801" y="3605268"/>
                <a:ext cx="1186635" cy="665110"/>
              </a:xfrm>
              <a:prstGeom prst="rect">
                <a:avLst/>
              </a:prstGeom>
              <a:noFill/>
              <a:ln w="12700">
                <a:solidFill>
                  <a:sysClr val="windowText" lastClr="0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7" name="Picture 6" descr="https://lh3.googleusercontent.com/hl9rxIBsp_gqnXL3nT-q1FgqeJFKnOSJVNRPTx_FrGcr-LSF6luFkxvPrxw1ve7hjpoqliHmJY3IwDEnWh-MUbYVQ3uIHgKPwkGVVm_vAMBra0ZuKhYxxQIyeJSI_nA1NMKikFFTLxY">
                <a:extLst>
                  <a:ext uri="{FF2B5EF4-FFF2-40B4-BE49-F238E27FC236}">
                    <a16:creationId xmlns:a16="http://schemas.microsoft.com/office/drawing/2014/main" id="{8136B56F-072C-4116-90B6-71692CDA0D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85" t="38731" r="23285" b="23725"/>
              <a:stretch/>
            </p:blipFill>
            <p:spPr bwMode="auto">
              <a:xfrm>
                <a:off x="1855128" y="3641017"/>
                <a:ext cx="1186635" cy="665110"/>
              </a:xfrm>
              <a:prstGeom prst="rect">
                <a:avLst/>
              </a:prstGeom>
              <a:noFill/>
              <a:ln w="12700">
                <a:solidFill>
                  <a:sysClr val="windowText" lastClr="0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8" name="Picture 6" descr="https://lh3.googleusercontent.com/hl9rxIBsp_gqnXL3nT-q1FgqeJFKnOSJVNRPTx_FrGcr-LSF6luFkxvPrxw1ve7hjpoqliHmJY3IwDEnWh-MUbYVQ3uIHgKPwkGVVm_vAMBra0ZuKhYxxQIyeJSI_nA1NMKikFFTLxY">
                <a:extLst>
                  <a:ext uri="{FF2B5EF4-FFF2-40B4-BE49-F238E27FC236}">
                    <a16:creationId xmlns:a16="http://schemas.microsoft.com/office/drawing/2014/main" id="{C9C4EDFC-16CD-48C9-B664-48DC712C58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85" t="38731" r="23285" b="23725"/>
              <a:stretch/>
            </p:blipFill>
            <p:spPr bwMode="auto">
              <a:xfrm>
                <a:off x="1958830" y="3682217"/>
                <a:ext cx="1186635" cy="665110"/>
              </a:xfrm>
              <a:prstGeom prst="rect">
                <a:avLst/>
              </a:prstGeom>
              <a:noFill/>
              <a:ln w="12700">
                <a:solidFill>
                  <a:sysClr val="windowText" lastClr="0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9" name="Picture 6" descr="https://lh3.googleusercontent.com/hl9rxIBsp_gqnXL3nT-q1FgqeJFKnOSJVNRPTx_FrGcr-LSF6luFkxvPrxw1ve7hjpoqliHmJY3IwDEnWh-MUbYVQ3uIHgKPwkGVVm_vAMBra0ZuKhYxxQIyeJSI_nA1NMKikFFTLxY">
                <a:extLst>
                  <a:ext uri="{FF2B5EF4-FFF2-40B4-BE49-F238E27FC236}">
                    <a16:creationId xmlns:a16="http://schemas.microsoft.com/office/drawing/2014/main" id="{38E6265D-5553-48A0-AFCD-2E34868B12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85" t="38731" r="23285" b="23725"/>
              <a:stretch/>
            </p:blipFill>
            <p:spPr bwMode="auto">
              <a:xfrm>
                <a:off x="2057798" y="3715423"/>
                <a:ext cx="1186635" cy="665110"/>
              </a:xfrm>
              <a:prstGeom prst="rect">
                <a:avLst/>
              </a:prstGeom>
              <a:noFill/>
              <a:ln w="12700">
                <a:solidFill>
                  <a:sysClr val="windowText" lastClr="0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0" name="Picture 6" descr="https://lh3.googleusercontent.com/hl9rxIBsp_gqnXL3nT-q1FgqeJFKnOSJVNRPTx_FrGcr-LSF6luFkxvPrxw1ve7hjpoqliHmJY3IwDEnWh-MUbYVQ3uIHgKPwkGVVm_vAMBra0ZuKhYxxQIyeJSI_nA1NMKikFFTLxY">
                <a:extLst>
                  <a:ext uri="{FF2B5EF4-FFF2-40B4-BE49-F238E27FC236}">
                    <a16:creationId xmlns:a16="http://schemas.microsoft.com/office/drawing/2014/main" id="{05828F91-DAD6-4009-9FAE-81CD0F9BA9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85" t="38731" r="23285" b="23725"/>
              <a:stretch/>
            </p:blipFill>
            <p:spPr bwMode="auto">
              <a:xfrm>
                <a:off x="2152394" y="3753191"/>
                <a:ext cx="1186635" cy="665110"/>
              </a:xfrm>
              <a:prstGeom prst="rect">
                <a:avLst/>
              </a:prstGeom>
              <a:noFill/>
              <a:ln w="12700">
                <a:solidFill>
                  <a:sysClr val="windowText" lastClr="00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74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1516BAAF-A722-462D-A80A-798B81EB0B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3962896" y="3834202"/>
              <a:ext cx="1069197" cy="599285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5" name="文字方塊 174">
              <a:extLst>
                <a:ext uri="{FF2B5EF4-FFF2-40B4-BE49-F238E27FC236}">
                  <a16:creationId xmlns:a16="http://schemas.microsoft.com/office/drawing/2014/main" id="{137D0E0A-BD91-4E3F-956D-222CD60C1B95}"/>
                </a:ext>
              </a:extLst>
            </p:cNvPr>
            <p:cNvSpPr txBox="1"/>
            <p:nvPr/>
          </p:nvSpPr>
          <p:spPr>
            <a:xfrm>
              <a:off x="1704125" y="4561710"/>
              <a:ext cx="1625544" cy="206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Video maker</a:t>
              </a:r>
              <a:endParaRPr lang="zh-TW" altLang="en-US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25" name="文字方塊 124">
              <a:extLst>
                <a:ext uri="{FF2B5EF4-FFF2-40B4-BE49-F238E27FC236}">
                  <a16:creationId xmlns:a16="http://schemas.microsoft.com/office/drawing/2014/main" id="{90EE032C-FDC1-446D-BB28-B2A329C53867}"/>
                </a:ext>
              </a:extLst>
            </p:cNvPr>
            <p:cNvSpPr txBox="1"/>
            <p:nvPr/>
          </p:nvSpPr>
          <p:spPr>
            <a:xfrm>
              <a:off x="238462" y="4828744"/>
              <a:ext cx="1625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Output Video with</a:t>
              </a:r>
            </a:p>
            <a:p>
              <a:pPr algn="ctr">
                <a:buClrTx/>
                <a:buFontTx/>
                <a:buNone/>
              </a:pPr>
              <a:r>
                <a:rPr lang="en-US" altLang="zh-TW" sz="1000" kern="1200" dirty="0">
                  <a:solidFill>
                    <a:prstClr val="black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match information</a:t>
              </a:r>
            </a:p>
          </p:txBody>
        </p:sp>
        <p:cxnSp>
          <p:nvCxnSpPr>
            <p:cNvPr id="128" name="直線單箭頭接點 127">
              <a:extLst>
                <a:ext uri="{FF2B5EF4-FFF2-40B4-BE49-F238E27FC236}">
                  <a16:creationId xmlns:a16="http://schemas.microsoft.com/office/drawing/2014/main" id="{E3290C8D-DA38-423F-91D1-1E18EB3C7231}"/>
                </a:ext>
              </a:extLst>
            </p:cNvPr>
            <p:cNvCxnSpPr>
              <a:cxnSpLocks/>
              <a:stCxn id="122" idx="1"/>
              <a:endCxn id="129" idx="3"/>
            </p:cNvCxnSpPr>
            <p:nvPr/>
          </p:nvCxnSpPr>
          <p:spPr>
            <a:xfrm flipH="1">
              <a:off x="6615041" y="5288987"/>
              <a:ext cx="528003" cy="1182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A5EE38C8-7A39-417A-94C5-2F8875FEE602}"/>
                </a:ext>
              </a:extLst>
            </p:cNvPr>
            <p:cNvSpPr/>
            <p:nvPr/>
          </p:nvSpPr>
          <p:spPr>
            <a:xfrm>
              <a:off x="5448142" y="5026414"/>
              <a:ext cx="1166899" cy="52750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3175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Output Score</a:t>
              </a:r>
              <a:r>
                <a:rPr kumimoji="0" lang="zh-TW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 </a:t>
              </a: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and some ball-related information</a:t>
              </a:r>
              <a:endPara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30" name="直線單箭頭接點 129">
              <a:extLst>
                <a:ext uri="{FF2B5EF4-FFF2-40B4-BE49-F238E27FC236}">
                  <a16:creationId xmlns:a16="http://schemas.microsoft.com/office/drawing/2014/main" id="{8A770A5A-B97F-4345-8A03-AE3666FF7F64}"/>
                </a:ext>
              </a:extLst>
            </p:cNvPr>
            <p:cNvCxnSpPr>
              <a:cxnSpLocks/>
              <a:stCxn id="129" idx="1"/>
              <a:endCxn id="131" idx="3"/>
            </p:cNvCxnSpPr>
            <p:nvPr/>
          </p:nvCxnSpPr>
          <p:spPr>
            <a:xfrm flipH="1" flipV="1">
              <a:off x="5088198" y="5288987"/>
              <a:ext cx="359944" cy="1182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1" name="矩形: 圓角 130">
              <a:extLst>
                <a:ext uri="{FF2B5EF4-FFF2-40B4-BE49-F238E27FC236}">
                  <a16:creationId xmlns:a16="http://schemas.microsoft.com/office/drawing/2014/main" id="{0446C34C-FFFA-48DA-B943-5C88A81DBA24}"/>
                </a:ext>
              </a:extLst>
            </p:cNvPr>
            <p:cNvSpPr/>
            <p:nvPr/>
          </p:nvSpPr>
          <p:spPr>
            <a:xfrm>
              <a:off x="3769688" y="5024050"/>
              <a:ext cx="1318510" cy="529873"/>
            </a:xfrm>
            <a:prstGeom prst="roundRect">
              <a:avLst/>
            </a:prstGeom>
            <a:solidFill>
              <a:srgbClr val="ED7D31">
                <a:lumMod val="40000"/>
                <a:lumOff val="60000"/>
              </a:srgbClr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rPr>
                <a:t>Use OpenCV draw on original frame</a:t>
              </a: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cxnSp>
          <p:nvCxnSpPr>
            <p:cNvPr id="132" name="直線單箭頭接點 131">
              <a:extLst>
                <a:ext uri="{FF2B5EF4-FFF2-40B4-BE49-F238E27FC236}">
                  <a16:creationId xmlns:a16="http://schemas.microsoft.com/office/drawing/2014/main" id="{7D8238D2-F9CB-4670-966F-2264F1330B44}"/>
                </a:ext>
              </a:extLst>
            </p:cNvPr>
            <p:cNvCxnSpPr>
              <a:cxnSpLocks/>
              <a:stCxn id="131" idx="1"/>
            </p:cNvCxnSpPr>
            <p:nvPr/>
          </p:nvCxnSpPr>
          <p:spPr>
            <a:xfrm flipH="1">
              <a:off x="3329669" y="5288987"/>
              <a:ext cx="440019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33" name="直線單箭頭接點 132">
              <a:extLst>
                <a:ext uri="{FF2B5EF4-FFF2-40B4-BE49-F238E27FC236}">
                  <a16:creationId xmlns:a16="http://schemas.microsoft.com/office/drawing/2014/main" id="{40D57E7C-EF74-4ED6-A248-128EF4A2D24B}"/>
                </a:ext>
              </a:extLst>
            </p:cNvPr>
            <p:cNvCxnSpPr>
              <a:cxnSpLocks/>
              <a:stCxn id="134" idx="1"/>
            </p:cNvCxnSpPr>
            <p:nvPr/>
          </p:nvCxnSpPr>
          <p:spPr>
            <a:xfrm flipH="1">
              <a:off x="548019" y="5246610"/>
              <a:ext cx="1138777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34" name="圖片 133">
              <a:extLst>
                <a:ext uri="{FF2B5EF4-FFF2-40B4-BE49-F238E27FC236}">
                  <a16:creationId xmlns:a16="http://schemas.microsoft.com/office/drawing/2014/main" id="{4F1C6866-277D-4167-9E39-1AC658C5B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6796" y="4786336"/>
              <a:ext cx="1636527" cy="920548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sp>
          <p:nvSpPr>
            <p:cNvPr id="188" name="文字方塊 187">
              <a:extLst>
                <a:ext uri="{FF2B5EF4-FFF2-40B4-BE49-F238E27FC236}">
                  <a16:creationId xmlns:a16="http://schemas.microsoft.com/office/drawing/2014/main" id="{EEC6124A-4E68-4D07-956E-A86D9187C121}"/>
                </a:ext>
              </a:extLst>
            </p:cNvPr>
            <p:cNvSpPr txBox="1"/>
            <p:nvPr/>
          </p:nvSpPr>
          <p:spPr>
            <a:xfrm>
              <a:off x="6550873" y="3745483"/>
              <a:ext cx="642690" cy="60016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3175">
              <a:solidFill>
                <a:srgbClr val="4472C4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Local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features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map</a:t>
              </a:r>
              <a:endPara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89" name="文字方塊 188">
              <a:extLst>
                <a:ext uri="{FF2B5EF4-FFF2-40B4-BE49-F238E27FC236}">
                  <a16:creationId xmlns:a16="http://schemas.microsoft.com/office/drawing/2014/main" id="{546E31FB-6A85-4325-AD3E-799FA23727C2}"/>
                </a:ext>
              </a:extLst>
            </p:cNvPr>
            <p:cNvSpPr txBox="1"/>
            <p:nvPr/>
          </p:nvSpPr>
          <p:spPr>
            <a:xfrm>
              <a:off x="6672014" y="1779139"/>
              <a:ext cx="642690" cy="60016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3175">
              <a:solidFill>
                <a:srgbClr val="4472C4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Global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features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map</a:t>
              </a:r>
              <a:endPara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190" name="接點: 肘形 189">
              <a:extLst>
                <a:ext uri="{FF2B5EF4-FFF2-40B4-BE49-F238E27FC236}">
                  <a16:creationId xmlns:a16="http://schemas.microsoft.com/office/drawing/2014/main" id="{F751B569-85DF-42FF-AD18-EEC97BC1EF80}"/>
                </a:ext>
              </a:extLst>
            </p:cNvPr>
            <p:cNvCxnSpPr>
              <a:cxnSpLocks/>
              <a:stCxn id="189" idx="2"/>
            </p:cNvCxnSpPr>
            <p:nvPr/>
          </p:nvCxnSpPr>
          <p:spPr>
            <a:xfrm rot="16200000" flipH="1">
              <a:off x="7055789" y="2316872"/>
              <a:ext cx="403013" cy="527873"/>
            </a:xfrm>
            <a:prstGeom prst="bentConnector2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</p:grpSp>
      <p:sp>
        <p:nvSpPr>
          <p:cNvPr id="7" name="Google Shape;117;p17">
            <a:extLst>
              <a:ext uri="{FF2B5EF4-FFF2-40B4-BE49-F238E27FC236}">
                <a16:creationId xmlns:a16="http://schemas.microsoft.com/office/drawing/2014/main" id="{2199E898-BC10-40D3-B82B-1C2595E5C768}"/>
              </a:ext>
            </a:extLst>
          </p:cNvPr>
          <p:cNvSpPr txBox="1">
            <a:spLocks/>
          </p:cNvSpPr>
          <p:nvPr/>
        </p:nvSpPr>
        <p:spPr>
          <a:xfrm>
            <a:off x="4562338" y="106409"/>
            <a:ext cx="3067323" cy="73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>
              <a:lnSpc>
                <a:spcPct val="90000"/>
              </a:lnSpc>
              <a:buSzPts val="1100"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系統架構圖</a:t>
            </a:r>
          </a:p>
        </p:txBody>
      </p:sp>
      <p:grpSp>
        <p:nvGrpSpPr>
          <p:cNvPr id="98" name="群組 97">
            <a:extLst>
              <a:ext uri="{FF2B5EF4-FFF2-40B4-BE49-F238E27FC236}">
                <a16:creationId xmlns:a16="http://schemas.microsoft.com/office/drawing/2014/main" id="{A94452C1-26A9-4D25-A3A4-0327763B1E26}"/>
              </a:ext>
            </a:extLst>
          </p:cNvPr>
          <p:cNvGrpSpPr/>
          <p:nvPr/>
        </p:nvGrpSpPr>
        <p:grpSpPr>
          <a:xfrm>
            <a:off x="4809910" y="5937621"/>
            <a:ext cx="1062783" cy="233197"/>
            <a:chOff x="-1464453" y="4832468"/>
            <a:chExt cx="1262409" cy="276999"/>
          </a:xfrm>
        </p:grpSpPr>
        <p:sp>
          <p:nvSpPr>
            <p:cNvPr id="105" name="矩形: 圓角 104">
              <a:extLst>
                <a:ext uri="{FF2B5EF4-FFF2-40B4-BE49-F238E27FC236}">
                  <a16:creationId xmlns:a16="http://schemas.microsoft.com/office/drawing/2014/main" id="{5B8D983E-751B-4906-B32A-8B22B0BF85A2}"/>
                </a:ext>
              </a:extLst>
            </p:cNvPr>
            <p:cNvSpPr/>
            <p:nvPr/>
          </p:nvSpPr>
          <p:spPr>
            <a:xfrm>
              <a:off x="-1464453" y="4880968"/>
              <a:ext cx="313110" cy="180000"/>
            </a:xfrm>
            <a:prstGeom prst="roundRect">
              <a:avLst>
                <a:gd name="adj" fmla="val 9146"/>
              </a:avLst>
            </a:prstGeom>
            <a:solidFill>
              <a:srgbClr val="4472C4">
                <a:lumMod val="60000"/>
                <a:lumOff val="40000"/>
              </a:srgb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6" name="文字方塊 105">
              <a:extLst>
                <a:ext uri="{FF2B5EF4-FFF2-40B4-BE49-F238E27FC236}">
                  <a16:creationId xmlns:a16="http://schemas.microsoft.com/office/drawing/2014/main" id="{CE30908F-D418-409D-9BCD-CBA6C1EB8065}"/>
                </a:ext>
              </a:extLst>
            </p:cNvPr>
            <p:cNvSpPr txBox="1"/>
            <p:nvPr/>
          </p:nvSpPr>
          <p:spPr>
            <a:xfrm>
              <a:off x="-1151343" y="4832468"/>
              <a:ext cx="9492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CNN</a:t>
              </a:r>
              <a:r>
                <a: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 </a:t>
              </a: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Model</a:t>
              </a: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9" name="群組 98">
            <a:extLst>
              <a:ext uri="{FF2B5EF4-FFF2-40B4-BE49-F238E27FC236}">
                <a16:creationId xmlns:a16="http://schemas.microsoft.com/office/drawing/2014/main" id="{691FA5B9-5A18-466A-ACAE-B38FEC984BB0}"/>
              </a:ext>
            </a:extLst>
          </p:cNvPr>
          <p:cNvGrpSpPr/>
          <p:nvPr/>
        </p:nvGrpSpPr>
        <p:grpSpPr>
          <a:xfrm>
            <a:off x="6076951" y="5937621"/>
            <a:ext cx="772636" cy="233197"/>
            <a:chOff x="-47597" y="4832468"/>
            <a:chExt cx="917763" cy="276999"/>
          </a:xfrm>
        </p:grpSpPr>
        <p:sp>
          <p:nvSpPr>
            <p:cNvPr id="103" name="矩形: 圓角 102">
              <a:extLst>
                <a:ext uri="{FF2B5EF4-FFF2-40B4-BE49-F238E27FC236}">
                  <a16:creationId xmlns:a16="http://schemas.microsoft.com/office/drawing/2014/main" id="{19D35F1B-65A1-4C0F-AAB2-A2793FED1B91}"/>
                </a:ext>
              </a:extLst>
            </p:cNvPr>
            <p:cNvSpPr/>
            <p:nvPr/>
          </p:nvSpPr>
          <p:spPr>
            <a:xfrm>
              <a:off x="-47597" y="4880968"/>
              <a:ext cx="313110" cy="180000"/>
            </a:xfrm>
            <a:prstGeom prst="roundRect">
              <a:avLst>
                <a:gd name="adj" fmla="val 9146"/>
              </a:avLst>
            </a:prstGeom>
            <a:solidFill>
              <a:srgbClr val="ED7D31">
                <a:lumMod val="60000"/>
                <a:lumOff val="40000"/>
              </a:srgbClr>
            </a:solidFill>
            <a:ln w="9525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4" name="文字方塊 103">
              <a:extLst>
                <a:ext uri="{FF2B5EF4-FFF2-40B4-BE49-F238E27FC236}">
                  <a16:creationId xmlns:a16="http://schemas.microsoft.com/office/drawing/2014/main" id="{A7830583-6154-4CFD-816A-A5E64516DB06}"/>
                </a:ext>
              </a:extLst>
            </p:cNvPr>
            <p:cNvSpPr txBox="1"/>
            <p:nvPr/>
          </p:nvSpPr>
          <p:spPr>
            <a:xfrm>
              <a:off x="265513" y="4832468"/>
              <a:ext cx="6046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Action</a:t>
              </a: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0" name="群組 99">
            <a:extLst>
              <a:ext uri="{FF2B5EF4-FFF2-40B4-BE49-F238E27FC236}">
                <a16:creationId xmlns:a16="http://schemas.microsoft.com/office/drawing/2014/main" id="{06F7F014-541E-4A8A-B37B-7102EC3F389C}"/>
              </a:ext>
            </a:extLst>
          </p:cNvPr>
          <p:cNvGrpSpPr/>
          <p:nvPr/>
        </p:nvGrpSpPr>
        <p:grpSpPr>
          <a:xfrm>
            <a:off x="7053846" y="5937621"/>
            <a:ext cx="779384" cy="233197"/>
            <a:chOff x="913353" y="4841541"/>
            <a:chExt cx="925778" cy="276999"/>
          </a:xfrm>
        </p:grpSpPr>
        <p:sp>
          <p:nvSpPr>
            <p:cNvPr id="101" name="矩形: 圓角 100">
              <a:extLst>
                <a:ext uri="{FF2B5EF4-FFF2-40B4-BE49-F238E27FC236}">
                  <a16:creationId xmlns:a16="http://schemas.microsoft.com/office/drawing/2014/main" id="{4BECD284-2E4A-4E22-9083-462039A26C57}"/>
                </a:ext>
              </a:extLst>
            </p:cNvPr>
            <p:cNvSpPr/>
            <p:nvPr/>
          </p:nvSpPr>
          <p:spPr>
            <a:xfrm>
              <a:off x="913353" y="4890041"/>
              <a:ext cx="313110" cy="180000"/>
            </a:xfrm>
            <a:prstGeom prst="roundRect">
              <a:avLst>
                <a:gd name="adj" fmla="val 9146"/>
              </a:avLst>
            </a:prstGeom>
            <a:solidFill>
              <a:sysClr val="window" lastClr="FFFFFF">
                <a:lumMod val="95000"/>
              </a:sysClr>
            </a:solidFill>
            <a:ln w="6350" cap="flat" cmpd="sng" algn="ctr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102" name="文字方塊 101">
              <a:extLst>
                <a:ext uri="{FF2B5EF4-FFF2-40B4-BE49-F238E27FC236}">
                  <a16:creationId xmlns:a16="http://schemas.microsoft.com/office/drawing/2014/main" id="{E02E269D-6B93-40A8-A155-5D4760962412}"/>
                </a:ext>
              </a:extLst>
            </p:cNvPr>
            <p:cNvSpPr txBox="1"/>
            <p:nvPr/>
          </p:nvSpPr>
          <p:spPr>
            <a:xfrm>
              <a:off x="1226463" y="4841541"/>
              <a:ext cx="6126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rPr>
                <a:t>Output</a:t>
              </a:r>
              <a:endPara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12" name="文字方塊 111">
            <a:extLst>
              <a:ext uri="{FF2B5EF4-FFF2-40B4-BE49-F238E27FC236}">
                <a16:creationId xmlns:a16="http://schemas.microsoft.com/office/drawing/2014/main" id="{96746D24-8F81-48D4-A23C-6FDAA63B04C8}"/>
              </a:ext>
            </a:extLst>
          </p:cNvPr>
          <p:cNvSpPr txBox="1"/>
          <p:nvPr/>
        </p:nvSpPr>
        <p:spPr>
          <a:xfrm>
            <a:off x="10219650" y="3456161"/>
            <a:ext cx="726312" cy="3886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Event</a:t>
            </a:r>
          </a:p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probability</a:t>
            </a:r>
            <a:endParaRPr lang="zh-TW" altLang="en-US" sz="12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6391A429-2846-41DA-B9F1-876A69C2756D}"/>
              </a:ext>
            </a:extLst>
          </p:cNvPr>
          <p:cNvSpPr/>
          <p:nvPr/>
        </p:nvSpPr>
        <p:spPr>
          <a:xfrm>
            <a:off x="10166680" y="3902072"/>
            <a:ext cx="817335" cy="282956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[bounce, net]</a:t>
            </a:r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22" name="矩形: 圓角 121">
            <a:extLst>
              <a:ext uri="{FF2B5EF4-FFF2-40B4-BE49-F238E27FC236}">
                <a16:creationId xmlns:a16="http://schemas.microsoft.com/office/drawing/2014/main" id="{5336926F-C46C-42D0-B399-8B6401C43B70}"/>
              </a:ext>
            </a:extLst>
          </p:cNvPr>
          <p:cNvSpPr/>
          <p:nvPr/>
        </p:nvSpPr>
        <p:spPr>
          <a:xfrm>
            <a:off x="7143665" y="5017424"/>
            <a:ext cx="3878420" cy="529873"/>
          </a:xfrm>
          <a:prstGeom prst="roundRect">
            <a:avLst/>
          </a:prstGeom>
          <a:solidFill>
            <a:srgbClr val="ED7D31">
              <a:lumMod val="40000"/>
              <a:lumOff val="60000"/>
            </a:srgbClr>
          </a:soli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81DC92EA-79BA-47AB-90E5-2200EB079FD2}"/>
              </a:ext>
            </a:extLst>
          </p:cNvPr>
          <p:cNvSpPr txBox="1"/>
          <p:nvPr/>
        </p:nvSpPr>
        <p:spPr>
          <a:xfrm>
            <a:off x="10475294" y="1961999"/>
            <a:ext cx="453970" cy="26161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(x,y)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44" name="文字方塊 143">
            <a:extLst>
              <a:ext uri="{FF2B5EF4-FFF2-40B4-BE49-F238E27FC236}">
                <a16:creationId xmlns:a16="http://schemas.microsoft.com/office/drawing/2014/main" id="{4929DDD5-3E2E-49E6-8FA2-63460C8C8A7B}"/>
              </a:ext>
            </a:extLst>
          </p:cNvPr>
          <p:cNvSpPr txBox="1"/>
          <p:nvPr/>
        </p:nvSpPr>
        <p:spPr>
          <a:xfrm>
            <a:off x="10370777" y="1580503"/>
            <a:ext cx="654786" cy="362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5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Ball </a:t>
            </a:r>
          </a:p>
          <a:p>
            <a:pPr algn="ctr">
              <a:buClrTx/>
              <a:buFontTx/>
              <a:buNone/>
            </a:pPr>
            <a:r>
              <a:rPr lang="en-US" altLang="zh-TW" sz="105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coordinate</a:t>
            </a:r>
          </a:p>
        </p:txBody>
      </p:sp>
      <p:cxnSp>
        <p:nvCxnSpPr>
          <p:cNvPr id="126" name="接點: 肘形 125">
            <a:extLst>
              <a:ext uri="{FF2B5EF4-FFF2-40B4-BE49-F238E27FC236}">
                <a16:creationId xmlns:a16="http://schemas.microsoft.com/office/drawing/2014/main" id="{01E6B785-9D6B-452D-9FCE-391B5CDB27E7}"/>
              </a:ext>
            </a:extLst>
          </p:cNvPr>
          <p:cNvCxnSpPr>
            <a:cxnSpLocks/>
            <a:stCxn id="143" idx="3"/>
            <a:endCxn id="122" idx="3"/>
          </p:cNvCxnSpPr>
          <p:nvPr/>
        </p:nvCxnSpPr>
        <p:spPr>
          <a:xfrm>
            <a:off x="10929264" y="2092804"/>
            <a:ext cx="92200" cy="3196183"/>
          </a:xfrm>
          <a:prstGeom prst="bentConnector3">
            <a:avLst>
              <a:gd name="adj1" fmla="val 314881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A9FA022F-FDB7-4DC0-A54E-051FB20299FF}"/>
              </a:ext>
            </a:extLst>
          </p:cNvPr>
          <p:cNvSpPr txBox="1"/>
          <p:nvPr/>
        </p:nvSpPr>
        <p:spPr>
          <a:xfrm>
            <a:off x="7179012" y="5068497"/>
            <a:ext cx="3777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2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Table Tennis Scoring Algorithm</a:t>
            </a:r>
            <a:endParaRPr lang="zh-TW" altLang="en-US" sz="2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135" name="接點: 肘形 134">
            <a:extLst>
              <a:ext uri="{FF2B5EF4-FFF2-40B4-BE49-F238E27FC236}">
                <a16:creationId xmlns:a16="http://schemas.microsoft.com/office/drawing/2014/main" id="{DFC0C294-2B7F-470A-A5D8-8BC679C058CD}"/>
              </a:ext>
            </a:extLst>
          </p:cNvPr>
          <p:cNvCxnSpPr>
            <a:cxnSpLocks/>
            <a:stCxn id="113" idx="3"/>
            <a:endCxn id="122" idx="3"/>
          </p:cNvCxnSpPr>
          <p:nvPr/>
        </p:nvCxnSpPr>
        <p:spPr>
          <a:xfrm>
            <a:off x="10983394" y="4050176"/>
            <a:ext cx="38070" cy="1238811"/>
          </a:xfrm>
          <a:prstGeom prst="bentConnector3">
            <a:avLst>
              <a:gd name="adj1" fmla="val 620410"/>
            </a:avLst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aphicFrame>
        <p:nvGraphicFramePr>
          <p:cNvPr id="93" name="資料庫圖表 92">
            <a:extLst>
              <a:ext uri="{FF2B5EF4-FFF2-40B4-BE49-F238E27FC236}">
                <a16:creationId xmlns:a16="http://schemas.microsoft.com/office/drawing/2014/main" id="{5F2F1026-2284-4281-A8B9-C6A1C31EE5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5899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 txBox="1"/>
          <p:nvPr/>
        </p:nvSpPr>
        <p:spPr>
          <a:xfrm>
            <a:off x="3858240" y="23150"/>
            <a:ext cx="4475519" cy="858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Scoring </a:t>
            </a:r>
            <a:r>
              <a:rPr lang="en-US" alt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zh-TW" sz="4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lgorithm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2EDF63-8D72-4FD4-A8FC-71E441C7A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851" y="950983"/>
            <a:ext cx="6859149" cy="5366871"/>
          </a:xfrm>
          <a:prstGeom prst="rect">
            <a:avLst/>
          </a:prstGeom>
        </p:spPr>
      </p:pic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976D0020-BD8E-429B-A5B3-2D47324828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720233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7"/>
          <p:cNvSpPr txBox="1">
            <a:spLocks noGrp="1"/>
          </p:cNvSpPr>
          <p:nvPr>
            <p:ph type="title"/>
          </p:nvPr>
        </p:nvSpPr>
        <p:spPr>
          <a:xfrm>
            <a:off x="1031600" y="2408600"/>
            <a:ext cx="101289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auKai"/>
              <a:buNone/>
            </a:pPr>
            <a:r>
              <a:rPr lang="zh-TW" sz="96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研究成果與應用</a:t>
            </a:r>
            <a:endParaRPr sz="96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1B9984F-F425-4D3B-90DB-668A3EFEF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21" y="2177710"/>
            <a:ext cx="4854784" cy="3641088"/>
          </a:xfrm>
          <a:prstGeom prst="rect">
            <a:avLst/>
          </a:prstGeom>
        </p:spPr>
      </p:pic>
      <p:sp>
        <p:nvSpPr>
          <p:cNvPr id="23" name="Google Shape;117;p17">
            <a:extLst>
              <a:ext uri="{FF2B5EF4-FFF2-40B4-BE49-F238E27FC236}">
                <a16:creationId xmlns:a16="http://schemas.microsoft.com/office/drawing/2014/main" id="{59E5AD09-DF5E-4400-BA96-5B45C77350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研究成果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graphicFrame>
        <p:nvGraphicFramePr>
          <p:cNvPr id="27" name="資料庫圖表 26">
            <a:extLst>
              <a:ext uri="{FF2B5EF4-FFF2-40B4-BE49-F238E27FC236}">
                <a16:creationId xmlns:a16="http://schemas.microsoft.com/office/drawing/2014/main" id="{DA10021D-7327-407C-BDD1-100097C5D904}"/>
              </a:ext>
            </a:extLst>
          </p:cNvPr>
          <p:cNvGraphicFramePr/>
          <p:nvPr>
            <p:extLst/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Google Shape;264;p25">
            <a:extLst>
              <a:ext uri="{FF2B5EF4-FFF2-40B4-BE49-F238E27FC236}">
                <a16:creationId xmlns:a16="http://schemas.microsoft.com/office/drawing/2014/main" id="{51978F5C-D4B7-43FB-B96E-1E9164113143}"/>
              </a:ext>
            </a:extLst>
          </p:cNvPr>
          <p:cNvSpPr txBox="1"/>
          <p:nvPr/>
        </p:nvSpPr>
        <p:spPr>
          <a:xfrm>
            <a:off x="1180675" y="1050788"/>
            <a:ext cx="101070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在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60fps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的攝影機速度下，我們改良後的 </a:t>
            </a:r>
            <a:r>
              <a:rPr 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Event Spotting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神經網路比 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TTNet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/>
                <a:sym typeface="Times New Roman"/>
              </a:rPr>
              <a:t>的神經網路擁有更高的準確度。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DFKai-SB"/>
              <a:sym typeface="DFKai-SB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D55A6BF2-4745-4C20-832F-6CDAE16EB209}"/>
              </a:ext>
            </a:extLst>
          </p:cNvPr>
          <p:cNvCxnSpPr/>
          <p:nvPr/>
        </p:nvCxnSpPr>
        <p:spPr>
          <a:xfrm>
            <a:off x="379046" y="3104201"/>
            <a:ext cx="4818325" cy="0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圖片 2">
            <a:extLst>
              <a:ext uri="{FF2B5EF4-FFF2-40B4-BE49-F238E27FC236}">
                <a16:creationId xmlns:a16="http://schemas.microsoft.com/office/drawing/2014/main" id="{1B622120-ED78-4468-BED4-5DB6F7D38AC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0468" y="2261500"/>
            <a:ext cx="4854783" cy="3641087"/>
          </a:xfrm>
          <a:prstGeom prst="rect">
            <a:avLst/>
          </a:prstGeo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1329770E-65CC-402C-9075-BF6C5627D2FA}"/>
              </a:ext>
            </a:extLst>
          </p:cNvPr>
          <p:cNvCxnSpPr/>
          <p:nvPr/>
        </p:nvCxnSpPr>
        <p:spPr>
          <a:xfrm>
            <a:off x="7116928" y="2943513"/>
            <a:ext cx="4818323" cy="0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Google Shape;185;p22">
            <a:extLst>
              <a:ext uri="{FF2B5EF4-FFF2-40B4-BE49-F238E27FC236}">
                <a16:creationId xmlns:a16="http://schemas.microsoft.com/office/drawing/2014/main" id="{7464AF56-C1A0-47C8-B351-60E1A5AC4592}"/>
              </a:ext>
            </a:extLst>
          </p:cNvPr>
          <p:cNvSpPr/>
          <p:nvPr/>
        </p:nvSpPr>
        <p:spPr>
          <a:xfrm rot="10800000" flipH="1">
            <a:off x="5405636" y="3894543"/>
            <a:ext cx="1380728" cy="37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05D3994-6368-4848-8225-80BF3FE3266C}"/>
              </a:ext>
            </a:extLst>
          </p:cNvPr>
          <p:cNvSpPr txBox="1"/>
          <p:nvPr/>
        </p:nvSpPr>
        <p:spPr>
          <a:xfrm>
            <a:off x="5490705" y="318665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改良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4080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60F3F87D-74F3-450B-9C13-D664F9C2BC4B}"/>
              </a:ext>
            </a:extLst>
          </p:cNvPr>
          <p:cNvGrpSpPr/>
          <p:nvPr/>
        </p:nvGrpSpPr>
        <p:grpSpPr>
          <a:xfrm>
            <a:off x="1293419" y="2586741"/>
            <a:ext cx="9605162" cy="2840430"/>
            <a:chOff x="1293413" y="2239500"/>
            <a:chExt cx="9605162" cy="2840430"/>
          </a:xfrm>
        </p:grpSpPr>
        <p:sp>
          <p:nvSpPr>
            <p:cNvPr id="84" name="Google Shape;84;p15"/>
            <p:cNvSpPr/>
            <p:nvPr/>
          </p:nvSpPr>
          <p:spPr>
            <a:xfrm rot="5400000">
              <a:off x="1370451" y="2455350"/>
              <a:ext cx="1151700" cy="720000"/>
            </a:xfrm>
            <a:prstGeom prst="homePlate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 rot="5400000">
              <a:off x="3422552" y="2455350"/>
              <a:ext cx="1151700" cy="7200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 rot="5400000">
              <a:off x="5527625" y="2455350"/>
              <a:ext cx="1151700" cy="720000"/>
            </a:xfrm>
            <a:prstGeom prst="homePlate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 rot="5400000">
              <a:off x="7566475" y="2455350"/>
              <a:ext cx="1151700" cy="7200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 rot="5400000">
              <a:off x="9631826" y="2455350"/>
              <a:ext cx="1151700" cy="720000"/>
            </a:xfrm>
            <a:prstGeom prst="homePlate">
              <a:avLst>
                <a:gd name="adj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 txBox="1"/>
            <p:nvPr/>
          </p:nvSpPr>
          <p:spPr>
            <a:xfrm>
              <a:off x="1293413" y="2318950"/>
              <a:ext cx="13245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endParaRPr sz="3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3363578" y="2318950"/>
              <a:ext cx="13245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endParaRPr sz="3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1" name="Google Shape;91;p15"/>
            <p:cNvSpPr txBox="1"/>
            <p:nvPr/>
          </p:nvSpPr>
          <p:spPr>
            <a:xfrm>
              <a:off x="5433744" y="2318950"/>
              <a:ext cx="13245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>
                  <a:latin typeface="Times New Roman"/>
                  <a:ea typeface="Times New Roman"/>
                  <a:cs typeface="Times New Roman"/>
                  <a:sym typeface="Times New Roman"/>
                </a:rPr>
                <a:t>3</a:t>
              </a:r>
              <a:endParaRPr sz="3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2" name="Google Shape;92;p15"/>
            <p:cNvSpPr txBox="1"/>
            <p:nvPr/>
          </p:nvSpPr>
          <p:spPr>
            <a:xfrm>
              <a:off x="7503909" y="2318950"/>
              <a:ext cx="13245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>
                  <a:latin typeface="Times New Roman"/>
                  <a:ea typeface="Times New Roman"/>
                  <a:cs typeface="Times New Roman"/>
                  <a:sym typeface="Times New Roman"/>
                </a:rPr>
                <a:t>4</a:t>
              </a:r>
              <a:endParaRPr sz="3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9574075" y="2318950"/>
              <a:ext cx="13245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>
                  <a:latin typeface="Times New Roman"/>
                  <a:ea typeface="Times New Roman"/>
                  <a:cs typeface="Times New Roman"/>
                  <a:sym typeface="Times New Roman"/>
                </a:rPr>
                <a:t>5</a:t>
              </a:r>
              <a:endParaRPr sz="3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4" name="Google Shape;94;p15"/>
            <p:cNvSpPr txBox="1"/>
            <p:nvPr/>
          </p:nvSpPr>
          <p:spPr>
            <a:xfrm>
              <a:off x="1293413" y="3510300"/>
              <a:ext cx="13245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000">
                  <a:latin typeface="DFKai-SB"/>
                  <a:ea typeface="DFKai-SB"/>
                  <a:cs typeface="DFKai-SB"/>
                  <a:sym typeface="DFKai-SB"/>
                </a:rPr>
                <a:t>介紹</a:t>
              </a:r>
              <a:endParaRPr sz="3000">
                <a:latin typeface="DFKai-SB"/>
                <a:ea typeface="DFKai-SB"/>
                <a:cs typeface="DFKai-SB"/>
                <a:sym typeface="DFKai-SB"/>
              </a:endParaRPr>
            </a:p>
          </p:txBody>
        </p:sp>
        <p:sp>
          <p:nvSpPr>
            <p:cNvPr id="95" name="Google Shape;95;p15"/>
            <p:cNvSpPr txBox="1"/>
            <p:nvPr/>
          </p:nvSpPr>
          <p:spPr>
            <a:xfrm>
              <a:off x="3363578" y="3510300"/>
              <a:ext cx="1324500" cy="11079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3000" dirty="0">
                  <a:latin typeface="DFKai-SB"/>
                  <a:ea typeface="DFKai-SB"/>
                  <a:cs typeface="DFKai-SB"/>
                  <a:sym typeface="DFKai-SB"/>
                </a:rPr>
                <a:t>相關研究</a:t>
              </a:r>
              <a:endParaRPr sz="3000" dirty="0">
                <a:latin typeface="DFKai-SB"/>
                <a:ea typeface="DFKai-SB"/>
                <a:cs typeface="DFKai-SB"/>
                <a:sym typeface="DFKai-SB"/>
              </a:endParaRPr>
            </a:p>
          </p:txBody>
        </p:sp>
        <p:sp>
          <p:nvSpPr>
            <p:cNvPr id="96" name="Google Shape;96;p15"/>
            <p:cNvSpPr txBox="1"/>
            <p:nvPr/>
          </p:nvSpPr>
          <p:spPr>
            <a:xfrm>
              <a:off x="5441225" y="3510300"/>
              <a:ext cx="1324500" cy="1569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zh-TW" altLang="en-US" sz="3000" dirty="0">
                  <a:latin typeface="DFKai-SB"/>
                  <a:ea typeface="DFKai-SB"/>
                  <a:cs typeface="DFKai-SB"/>
                  <a:sym typeface="DFKai-SB"/>
                </a:rPr>
                <a:t>研究方法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dirty="0">
                <a:latin typeface="DFKai-SB"/>
                <a:ea typeface="DFKai-SB"/>
                <a:cs typeface="DFKai-SB"/>
                <a:sym typeface="DFKai-SB"/>
              </a:endParaRPr>
            </a:p>
          </p:txBody>
        </p:sp>
        <p:sp>
          <p:nvSpPr>
            <p:cNvPr id="97" name="Google Shape;97;p15"/>
            <p:cNvSpPr txBox="1"/>
            <p:nvPr/>
          </p:nvSpPr>
          <p:spPr>
            <a:xfrm>
              <a:off x="7137475" y="3510300"/>
              <a:ext cx="2009700" cy="1569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zh-TW" altLang="en-US" sz="3000" dirty="0">
                  <a:latin typeface="DFKai-SB"/>
                  <a:ea typeface="DFKai-SB"/>
                  <a:cs typeface="DFKai-SB"/>
                  <a:sym typeface="DFKai-SB"/>
                </a:rPr>
                <a:t>研究成果與應用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dirty="0">
                <a:latin typeface="DFKai-SB"/>
                <a:ea typeface="DFKai-SB"/>
                <a:cs typeface="DFKai-SB"/>
                <a:sym typeface="DFKai-SB"/>
              </a:endParaRPr>
            </a:p>
          </p:txBody>
        </p:sp>
        <p:sp>
          <p:nvSpPr>
            <p:cNvPr id="98" name="Google Shape;98;p15"/>
            <p:cNvSpPr txBox="1"/>
            <p:nvPr/>
          </p:nvSpPr>
          <p:spPr>
            <a:xfrm>
              <a:off x="9574075" y="3510300"/>
              <a:ext cx="13245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 algn="ctr"/>
              <a:r>
                <a:rPr lang="zh-TW" altLang="en-US" sz="3000" dirty="0">
                  <a:latin typeface="DFKai-SB"/>
                  <a:ea typeface="DFKai-SB"/>
                  <a:cs typeface="DFKai-SB"/>
                  <a:sym typeface="DFKai-SB"/>
                </a:rPr>
                <a:t>結論</a:t>
              </a:r>
            </a:p>
          </p:txBody>
        </p:sp>
      </p:grpSp>
      <p:sp>
        <p:nvSpPr>
          <p:cNvPr id="21" name="Google Shape;117;p17">
            <a:extLst>
              <a:ext uri="{FF2B5EF4-FFF2-40B4-BE49-F238E27FC236}">
                <a16:creationId xmlns:a16="http://schemas.microsoft.com/office/drawing/2014/main" id="{E8D5FAB1-BBD1-4F0C-BE12-9D59FA0ADF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64415" y="102023"/>
            <a:ext cx="1473904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目錄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02A37CD8-B2ED-4ED9-99C4-74D48DC3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73" y="1349702"/>
            <a:ext cx="8956393" cy="5037971"/>
          </a:xfrm>
          <a:prstGeom prst="rect">
            <a:avLst/>
          </a:prstGeom>
        </p:spPr>
      </p:pic>
      <p:sp>
        <p:nvSpPr>
          <p:cNvPr id="320" name="Google Shape;320;p30"/>
          <p:cNvSpPr txBox="1"/>
          <p:nvPr/>
        </p:nvSpPr>
        <p:spPr>
          <a:xfrm>
            <a:off x="2089500" y="788175"/>
            <a:ext cx="8013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完整系統顯示結果與介紹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3B73B5B-4E1C-4EDD-90B0-67EAC51195BE}"/>
              </a:ext>
            </a:extLst>
          </p:cNvPr>
          <p:cNvGrpSpPr/>
          <p:nvPr/>
        </p:nvGrpSpPr>
        <p:grpSpPr>
          <a:xfrm>
            <a:off x="293925" y="1421100"/>
            <a:ext cx="3752575" cy="835800"/>
            <a:chOff x="293925" y="1421100"/>
            <a:chExt cx="3752575" cy="835800"/>
          </a:xfrm>
        </p:grpSpPr>
        <p:sp>
          <p:nvSpPr>
            <p:cNvPr id="323" name="Google Shape;323;p30"/>
            <p:cNvSpPr/>
            <p:nvPr/>
          </p:nvSpPr>
          <p:spPr>
            <a:xfrm>
              <a:off x="1471600" y="1421100"/>
              <a:ext cx="2574900" cy="835800"/>
            </a:xfrm>
            <a:prstGeom prst="rect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28" name="Google Shape;328;p30"/>
            <p:cNvCxnSpPr>
              <a:endCxn id="323" idx="1"/>
            </p:cNvCxnSpPr>
            <p:nvPr/>
          </p:nvCxnSpPr>
          <p:spPr>
            <a:xfrm>
              <a:off x="953800" y="1839000"/>
              <a:ext cx="517800" cy="0"/>
            </a:xfrm>
            <a:prstGeom prst="straightConnector1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33" name="Google Shape;333;p30"/>
            <p:cNvSpPr txBox="1"/>
            <p:nvPr/>
          </p:nvSpPr>
          <p:spPr>
            <a:xfrm>
              <a:off x="293925" y="1421100"/>
              <a:ext cx="686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bg2">
                      <a:lumMod val="75000"/>
                    </a:schemeClr>
                  </a:solidFill>
                  <a:latin typeface="Open Sans"/>
                  <a:ea typeface="Open Sans"/>
                  <a:cs typeface="Open Sans"/>
                  <a:sym typeface="Open Sans"/>
                </a:rPr>
                <a:t>①</a:t>
              </a:r>
              <a:endParaRPr dirty="0">
                <a:solidFill>
                  <a:schemeClr val="bg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DA6971D0-F485-453F-AA1E-C87CE19024D9}"/>
              </a:ext>
            </a:extLst>
          </p:cNvPr>
          <p:cNvGrpSpPr/>
          <p:nvPr/>
        </p:nvGrpSpPr>
        <p:grpSpPr>
          <a:xfrm>
            <a:off x="293925" y="1277275"/>
            <a:ext cx="7392875" cy="1642200"/>
            <a:chOff x="293925" y="1277275"/>
            <a:chExt cx="7392875" cy="1642200"/>
          </a:xfrm>
        </p:grpSpPr>
        <p:sp>
          <p:nvSpPr>
            <p:cNvPr id="324" name="Google Shape;324;p30"/>
            <p:cNvSpPr/>
            <p:nvPr/>
          </p:nvSpPr>
          <p:spPr>
            <a:xfrm>
              <a:off x="5026100" y="1277275"/>
              <a:ext cx="2660700" cy="894900"/>
            </a:xfrm>
            <a:prstGeom prst="rect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29" name="Google Shape;329;p30"/>
            <p:cNvCxnSpPr>
              <a:endCxn id="324" idx="2"/>
            </p:cNvCxnSpPr>
            <p:nvPr/>
          </p:nvCxnSpPr>
          <p:spPr>
            <a:xfrm rot="10800000" flipH="1">
              <a:off x="954050" y="2172175"/>
              <a:ext cx="5402400" cy="448500"/>
            </a:xfrm>
            <a:prstGeom prst="bentConnector2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34" name="Google Shape;334;p30"/>
            <p:cNvSpPr txBox="1"/>
            <p:nvPr/>
          </p:nvSpPr>
          <p:spPr>
            <a:xfrm>
              <a:off x="293925" y="2180575"/>
              <a:ext cx="686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bg2">
                      <a:lumMod val="75000"/>
                    </a:schemeClr>
                  </a:solidFill>
                  <a:latin typeface="Open Sans"/>
                  <a:ea typeface="Open Sans"/>
                  <a:cs typeface="Open Sans"/>
                  <a:sym typeface="Open Sans"/>
                </a:rPr>
                <a:t>②</a:t>
              </a:r>
              <a:endParaRPr sz="3600" b="1" dirty="0">
                <a:solidFill>
                  <a:schemeClr val="bg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B6D84DEA-061E-424B-B056-0AE5C8854E90}"/>
              </a:ext>
            </a:extLst>
          </p:cNvPr>
          <p:cNvGrpSpPr/>
          <p:nvPr/>
        </p:nvGrpSpPr>
        <p:grpSpPr>
          <a:xfrm>
            <a:off x="293925" y="3312750"/>
            <a:ext cx="7787775" cy="1064697"/>
            <a:chOff x="293925" y="3312750"/>
            <a:chExt cx="7787775" cy="1064697"/>
          </a:xfrm>
        </p:grpSpPr>
        <p:sp>
          <p:nvSpPr>
            <p:cNvPr id="327" name="Google Shape;327;p30"/>
            <p:cNvSpPr/>
            <p:nvPr/>
          </p:nvSpPr>
          <p:spPr>
            <a:xfrm>
              <a:off x="5573700" y="3312750"/>
              <a:ext cx="2508000" cy="1064697"/>
            </a:xfrm>
            <a:prstGeom prst="rect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32" name="Google Shape;332;p30"/>
            <p:cNvCxnSpPr>
              <a:cxnSpLocks/>
              <a:endCxn id="327" idx="1"/>
            </p:cNvCxnSpPr>
            <p:nvPr/>
          </p:nvCxnSpPr>
          <p:spPr>
            <a:xfrm flipV="1">
              <a:off x="980700" y="3845099"/>
              <a:ext cx="4593000" cy="19202"/>
            </a:xfrm>
            <a:prstGeom prst="straightConnector1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35" name="Google Shape;335;p30"/>
            <p:cNvSpPr txBox="1"/>
            <p:nvPr/>
          </p:nvSpPr>
          <p:spPr>
            <a:xfrm>
              <a:off x="293925" y="3433775"/>
              <a:ext cx="686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bg2">
                      <a:lumMod val="75000"/>
                    </a:schemeClr>
                  </a:solidFill>
                  <a:latin typeface="Open Sans"/>
                  <a:ea typeface="Open Sans"/>
                  <a:cs typeface="Open Sans"/>
                  <a:sym typeface="Open Sans"/>
                </a:rPr>
                <a:t>③</a:t>
              </a:r>
              <a:endParaRPr sz="3600" b="1" dirty="0">
                <a:solidFill>
                  <a:schemeClr val="bg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0F49E9BB-EACE-49ED-8786-B20A6A1431A9}"/>
              </a:ext>
            </a:extLst>
          </p:cNvPr>
          <p:cNvGrpSpPr/>
          <p:nvPr/>
        </p:nvGrpSpPr>
        <p:grpSpPr>
          <a:xfrm>
            <a:off x="9301200" y="1485625"/>
            <a:ext cx="2724150" cy="1433850"/>
            <a:chOff x="9301200" y="1485625"/>
            <a:chExt cx="2724150" cy="1433850"/>
          </a:xfrm>
        </p:grpSpPr>
        <p:sp>
          <p:nvSpPr>
            <p:cNvPr id="325" name="Google Shape;325;p30"/>
            <p:cNvSpPr/>
            <p:nvPr/>
          </p:nvSpPr>
          <p:spPr>
            <a:xfrm>
              <a:off x="9301200" y="1485625"/>
              <a:ext cx="1044600" cy="554100"/>
            </a:xfrm>
            <a:prstGeom prst="rect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31" name="Google Shape;331;p30"/>
            <p:cNvCxnSpPr>
              <a:endCxn id="325" idx="2"/>
            </p:cNvCxnSpPr>
            <p:nvPr/>
          </p:nvCxnSpPr>
          <p:spPr>
            <a:xfrm rot="10800000">
              <a:off x="9823500" y="2039725"/>
              <a:ext cx="1406400" cy="567600"/>
            </a:xfrm>
            <a:prstGeom prst="bentConnector2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36" name="Google Shape;336;p30"/>
            <p:cNvSpPr txBox="1"/>
            <p:nvPr/>
          </p:nvSpPr>
          <p:spPr>
            <a:xfrm>
              <a:off x="11338650" y="2180575"/>
              <a:ext cx="686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bg2">
                      <a:lumMod val="75000"/>
                    </a:schemeClr>
                  </a:solidFill>
                  <a:latin typeface="Open Sans"/>
                  <a:ea typeface="Open Sans"/>
                  <a:cs typeface="Open Sans"/>
                  <a:sym typeface="Open Sans"/>
                </a:rPr>
                <a:t>④</a:t>
              </a:r>
              <a:endParaRPr sz="3600" b="1" dirty="0">
                <a:solidFill>
                  <a:schemeClr val="bg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8470183E-048E-4973-ACE8-FDF4946B298B}"/>
              </a:ext>
            </a:extLst>
          </p:cNvPr>
          <p:cNvGrpSpPr/>
          <p:nvPr/>
        </p:nvGrpSpPr>
        <p:grpSpPr>
          <a:xfrm>
            <a:off x="8499900" y="1344775"/>
            <a:ext cx="3525450" cy="2181225"/>
            <a:chOff x="8499900" y="1344775"/>
            <a:chExt cx="3525450" cy="2181225"/>
          </a:xfrm>
        </p:grpSpPr>
        <p:sp>
          <p:nvSpPr>
            <p:cNvPr id="326" name="Google Shape;326;p30"/>
            <p:cNvSpPr/>
            <p:nvPr/>
          </p:nvSpPr>
          <p:spPr>
            <a:xfrm>
              <a:off x="8499900" y="1344775"/>
              <a:ext cx="801300" cy="835800"/>
            </a:xfrm>
            <a:prstGeom prst="rect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30" name="Google Shape;330;p30"/>
            <p:cNvCxnSpPr>
              <a:endCxn id="326" idx="2"/>
            </p:cNvCxnSpPr>
            <p:nvPr/>
          </p:nvCxnSpPr>
          <p:spPr>
            <a:xfrm rot="10800000">
              <a:off x="8900550" y="2180575"/>
              <a:ext cx="2316000" cy="975900"/>
            </a:xfrm>
            <a:prstGeom prst="bentConnector2">
              <a:avLst/>
            </a:prstGeom>
            <a:noFill/>
            <a:ln w="38100" cap="flat" cmpd="sng">
              <a:solidFill>
                <a:schemeClr val="bg2">
                  <a:lumMod val="75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37" name="Google Shape;337;p30"/>
            <p:cNvSpPr txBox="1"/>
            <p:nvPr/>
          </p:nvSpPr>
          <p:spPr>
            <a:xfrm>
              <a:off x="11338650" y="2787100"/>
              <a:ext cx="686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bg2">
                      <a:lumMod val="75000"/>
                    </a:schemeClr>
                  </a:solidFill>
                  <a:latin typeface="Open Sans"/>
                  <a:ea typeface="Open Sans"/>
                  <a:cs typeface="Open Sans"/>
                  <a:sym typeface="Open Sans"/>
                </a:rPr>
                <a:t>⑤</a:t>
              </a:r>
              <a:endParaRPr sz="3600" b="1" dirty="0">
                <a:solidFill>
                  <a:schemeClr val="bg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3" name="Google Shape;117;p17">
            <a:extLst>
              <a:ext uri="{FF2B5EF4-FFF2-40B4-BE49-F238E27FC236}">
                <a16:creationId xmlns:a16="http://schemas.microsoft.com/office/drawing/2014/main" id="{59E5AD09-DF5E-4400-BA96-5B45C77350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系統成果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graphicFrame>
        <p:nvGraphicFramePr>
          <p:cNvPr id="27" name="資料庫圖表 26">
            <a:extLst>
              <a:ext uri="{FF2B5EF4-FFF2-40B4-BE49-F238E27FC236}">
                <a16:creationId xmlns:a16="http://schemas.microsoft.com/office/drawing/2014/main" id="{DA10021D-7327-407C-BDD1-100097C5D9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2395647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7;p17">
            <a:extLst>
              <a:ext uri="{FF2B5EF4-FFF2-40B4-BE49-F238E27FC236}">
                <a16:creationId xmlns:a16="http://schemas.microsoft.com/office/drawing/2014/main" id="{6C5C674A-1771-4E99-852B-3D561C5B0A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成果展示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6" name="Final2">
            <a:hlinkClick r:id="" action="ppaction://media"/>
            <a:extLst>
              <a:ext uri="{FF2B5EF4-FFF2-40B4-BE49-F238E27FC236}">
                <a16:creationId xmlns:a16="http://schemas.microsoft.com/office/drawing/2014/main" id="{138D4380-52B8-4E21-9043-BCE96462AD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2015" y="983695"/>
            <a:ext cx="9327970" cy="5246984"/>
          </a:xfrm>
          <a:prstGeom prst="rect">
            <a:avLst/>
          </a:prstGeom>
        </p:spPr>
      </p:pic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79196D83-B517-42FD-81C9-1A08A0AD38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5216934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52268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1"/>
          <p:cNvSpPr txBox="1"/>
          <p:nvPr/>
        </p:nvSpPr>
        <p:spPr>
          <a:xfrm>
            <a:off x="2097750" y="2556000"/>
            <a:ext cx="7996500" cy="17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60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結論</a:t>
            </a:r>
            <a:endParaRPr sz="960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 txBox="1"/>
          <p:nvPr/>
        </p:nvSpPr>
        <p:spPr>
          <a:xfrm>
            <a:off x="313422" y="1204549"/>
            <a:ext cx="11536456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1.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本系統為桌球愛好者提供了另一個賽後分析的新工具。</a:t>
            </a: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2.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本系統成功透過單一的特徵提取器進行多種不同類別的辨識。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3.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本架構的設計理念能有效的再利用神經網路的特徵圖，達到減少系統所需的資源。</a:t>
            </a:r>
            <a:b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endParaRPr sz="2400" dirty="0">
              <a:latin typeface="標楷體" panose="03000509000000000000" pitchFamily="65" charset="-120"/>
              <a:ea typeface="標楷體" panose="03000509000000000000" pitchFamily="65" charset="-120"/>
              <a:cs typeface="DFKai-SB"/>
              <a:sym typeface="DFKai-SB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C08D6D02-7626-4465-A9B4-F2C3592DBE4B}"/>
              </a:ext>
            </a:extLst>
          </p:cNvPr>
          <p:cNvGrpSpPr/>
          <p:nvPr/>
        </p:nvGrpSpPr>
        <p:grpSpPr>
          <a:xfrm>
            <a:off x="5399098" y="2843897"/>
            <a:ext cx="6323923" cy="3133799"/>
            <a:chOff x="5704375" y="2173951"/>
            <a:chExt cx="6323923" cy="3133799"/>
          </a:xfrm>
        </p:grpSpPr>
        <p:pic>
          <p:nvPicPr>
            <p:cNvPr id="353" name="Google Shape;353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704375" y="2173951"/>
              <a:ext cx="6323923" cy="2487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4" name="Google Shape;354;p32"/>
            <p:cNvSpPr txBox="1"/>
            <p:nvPr/>
          </p:nvSpPr>
          <p:spPr>
            <a:xfrm>
              <a:off x="6681888" y="4907550"/>
              <a:ext cx="4368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>
                  <a:latin typeface="DFKai-SB"/>
                  <a:ea typeface="DFKai-SB"/>
                  <a:cs typeface="DFKai-SB"/>
                  <a:sym typeface="DFKai-SB"/>
                </a:rPr>
                <a:t> 系統結構簡圖</a:t>
              </a:r>
              <a:endParaRPr dirty="0">
                <a:latin typeface="DFKai-SB"/>
                <a:ea typeface="DFKai-SB"/>
                <a:cs typeface="DFKai-SB"/>
                <a:sym typeface="DFKai-SB"/>
              </a:endParaRPr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7955488" y="5008950"/>
              <a:ext cx="260400" cy="197400"/>
            </a:xfrm>
            <a:prstGeom prst="triangle">
              <a:avLst>
                <a:gd name="adj" fmla="val 50000"/>
              </a:avLst>
            </a:prstGeom>
            <a:solidFill>
              <a:schemeClr val="bg2">
                <a:lumMod val="75000"/>
              </a:scheme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17;p17">
            <a:extLst>
              <a:ext uri="{FF2B5EF4-FFF2-40B4-BE49-F238E27FC236}">
                <a16:creationId xmlns:a16="http://schemas.microsoft.com/office/drawing/2014/main" id="{0156048D-B3D6-4D03-87E3-9B54713CB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研究結論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1" name="Google Shape;354;p32">
            <a:extLst>
              <a:ext uri="{FF2B5EF4-FFF2-40B4-BE49-F238E27FC236}">
                <a16:creationId xmlns:a16="http://schemas.microsoft.com/office/drawing/2014/main" id="{2357DBAD-F5D6-445D-9EBA-C6D86F84A18D}"/>
              </a:ext>
            </a:extLst>
          </p:cNvPr>
          <p:cNvSpPr txBox="1"/>
          <p:nvPr/>
        </p:nvSpPr>
        <p:spPr>
          <a:xfrm>
            <a:off x="667337" y="5738759"/>
            <a:ext cx="43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 </a:t>
            </a: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系統成果</a:t>
            </a:r>
            <a:endParaRPr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2" name="Google Shape;355;p32">
            <a:extLst>
              <a:ext uri="{FF2B5EF4-FFF2-40B4-BE49-F238E27FC236}">
                <a16:creationId xmlns:a16="http://schemas.microsoft.com/office/drawing/2014/main" id="{7A4AF09F-626A-4E16-8801-6091481EEE07}"/>
              </a:ext>
            </a:extLst>
          </p:cNvPr>
          <p:cNvSpPr/>
          <p:nvPr/>
        </p:nvSpPr>
        <p:spPr>
          <a:xfrm>
            <a:off x="2174200" y="5824588"/>
            <a:ext cx="260400" cy="197400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" name="資料庫圖表 12">
            <a:extLst>
              <a:ext uri="{FF2B5EF4-FFF2-40B4-BE49-F238E27FC236}">
                <a16:creationId xmlns:a16="http://schemas.microsoft.com/office/drawing/2014/main" id="{17DDC654-1BEB-4E1C-8B27-9F7CCA416F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1590522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4" name="圖片 13">
            <a:extLst>
              <a:ext uri="{FF2B5EF4-FFF2-40B4-BE49-F238E27FC236}">
                <a16:creationId xmlns:a16="http://schemas.microsoft.com/office/drawing/2014/main" id="{FA444099-C419-4642-B61A-E5FE7281EF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8683" y="2961327"/>
            <a:ext cx="4769095" cy="268261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7;p17">
            <a:extLst>
              <a:ext uri="{FF2B5EF4-FFF2-40B4-BE49-F238E27FC236}">
                <a16:creationId xmlns:a16="http://schemas.microsoft.com/office/drawing/2014/main" id="{1964F5BF-C9B0-4E99-A6A7-70A22AF5E5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未來展望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4EA6E0-745D-484F-A22F-C523B8E68249}"/>
              </a:ext>
            </a:extLst>
          </p:cNvPr>
          <p:cNvSpPr txBox="1"/>
          <p:nvPr/>
        </p:nvSpPr>
        <p:spPr>
          <a:xfrm>
            <a:off x="1035698" y="1268964"/>
            <a:ext cx="1056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1.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減少神經網路層數加強本系統的計算速度，達到實時辨識的能力，以在未來取代人力裁判。</a:t>
            </a: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2.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增加除球體位置與事件辨識的功能，例如動作辨識、步伐辨識、人物偵測與落點紀錄等等功能，以增加復盤分析的資訊量。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A21EC59-CD5F-4E06-8DFA-8ABEDDF9A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408" y="3080178"/>
            <a:ext cx="4679239" cy="2632072"/>
          </a:xfrm>
          <a:prstGeom prst="rect">
            <a:avLst/>
          </a:prstGeom>
        </p:spPr>
      </p:pic>
      <p:sp>
        <p:nvSpPr>
          <p:cNvPr id="7" name="Google Shape;354;p32">
            <a:extLst>
              <a:ext uri="{FF2B5EF4-FFF2-40B4-BE49-F238E27FC236}">
                <a16:creationId xmlns:a16="http://schemas.microsoft.com/office/drawing/2014/main" id="{1FA338C5-6706-4986-9F68-D740A0C6C5BE}"/>
              </a:ext>
            </a:extLst>
          </p:cNvPr>
          <p:cNvSpPr txBox="1"/>
          <p:nvPr/>
        </p:nvSpPr>
        <p:spPr>
          <a:xfrm>
            <a:off x="1447747" y="5753704"/>
            <a:ext cx="43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 </a:t>
            </a: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人物偵測系統</a:t>
            </a:r>
            <a:endParaRPr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8" name="Google Shape;355;p32">
            <a:extLst>
              <a:ext uri="{FF2B5EF4-FFF2-40B4-BE49-F238E27FC236}">
                <a16:creationId xmlns:a16="http://schemas.microsoft.com/office/drawing/2014/main" id="{1BDEC4CA-213E-4C3D-8101-C7873C5AB401}"/>
              </a:ext>
            </a:extLst>
          </p:cNvPr>
          <p:cNvSpPr/>
          <p:nvPr/>
        </p:nvSpPr>
        <p:spPr>
          <a:xfrm>
            <a:off x="2721347" y="5855104"/>
            <a:ext cx="260400" cy="197400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即時性人體姿勢與動作辨識系統之研究及應用">
            <a:extLst>
              <a:ext uri="{FF2B5EF4-FFF2-40B4-BE49-F238E27FC236}">
                <a16:creationId xmlns:a16="http://schemas.microsoft.com/office/drawing/2014/main" id="{BD6BCF95-36B9-4DA8-966D-7587F266E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59" y="3072393"/>
            <a:ext cx="1885950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354;p32">
            <a:extLst>
              <a:ext uri="{FF2B5EF4-FFF2-40B4-BE49-F238E27FC236}">
                <a16:creationId xmlns:a16="http://schemas.microsoft.com/office/drawing/2014/main" id="{6274C07F-8D46-4BF6-9588-E395E545F5A6}"/>
              </a:ext>
            </a:extLst>
          </p:cNvPr>
          <p:cNvSpPr txBox="1"/>
          <p:nvPr/>
        </p:nvSpPr>
        <p:spPr>
          <a:xfrm>
            <a:off x="7090247" y="5553604"/>
            <a:ext cx="43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 </a:t>
            </a: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動作辨識示意圖</a:t>
            </a:r>
            <a:endParaRPr dirty="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1" name="Google Shape;355;p32">
            <a:extLst>
              <a:ext uri="{FF2B5EF4-FFF2-40B4-BE49-F238E27FC236}">
                <a16:creationId xmlns:a16="http://schemas.microsoft.com/office/drawing/2014/main" id="{B043BB8D-0A8F-420C-9D82-A6A33919193C}"/>
              </a:ext>
            </a:extLst>
          </p:cNvPr>
          <p:cNvSpPr/>
          <p:nvPr/>
        </p:nvSpPr>
        <p:spPr>
          <a:xfrm>
            <a:off x="8363847" y="5655004"/>
            <a:ext cx="260400" cy="197400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資料庫圖表 11">
            <a:extLst>
              <a:ext uri="{FF2B5EF4-FFF2-40B4-BE49-F238E27FC236}">
                <a16:creationId xmlns:a16="http://schemas.microsoft.com/office/drawing/2014/main" id="{36598028-CCD7-4F6A-B987-46474C82C7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9456856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 idx="4294967295"/>
          </p:nvPr>
        </p:nvSpPr>
        <p:spPr>
          <a:xfrm>
            <a:off x="1770570" y="1075771"/>
            <a:ext cx="9712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BiauKai"/>
              <a:buNone/>
            </a:pPr>
            <a:r>
              <a:rPr lang="zh-TW" sz="44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基於深度學習之桌球事件偵測計分系統</a:t>
            </a:r>
            <a:endParaRPr sz="44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9754" y="755371"/>
            <a:ext cx="1080000" cy="10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8135567" y="4924432"/>
            <a:ext cx="4056433" cy="158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410714203  蔡景丞</a:t>
            </a:r>
            <a:endParaRPr lang="en-US" altLang="zh-TW" sz="180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410714212  簡廷州</a:t>
            </a:r>
            <a:endParaRPr lang="en-US" altLang="zh-TW" sz="1800" dirty="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410721371  吳侑達</a:t>
            </a:r>
            <a:endParaRPr sz="1800" dirty="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4294967295"/>
          </p:nvPr>
        </p:nvSpPr>
        <p:spPr>
          <a:xfrm>
            <a:off x="1828938" y="608176"/>
            <a:ext cx="6615070" cy="7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國立東華大學資訊工程學系109學年度畢業專題</a:t>
            </a:r>
            <a:endParaRPr dirty="0"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7" name="Google Shape;118;p17">
            <a:extLst>
              <a:ext uri="{FF2B5EF4-FFF2-40B4-BE49-F238E27FC236}">
                <a16:creationId xmlns:a16="http://schemas.microsoft.com/office/drawing/2014/main" id="{BD7372CA-04B6-4D19-87FB-D47E1FD27F8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950" y="5717916"/>
            <a:ext cx="3292579" cy="53190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44;p31">
            <a:extLst>
              <a:ext uri="{FF2B5EF4-FFF2-40B4-BE49-F238E27FC236}">
                <a16:creationId xmlns:a16="http://schemas.microsoft.com/office/drawing/2014/main" id="{F4EB9784-6D96-4479-9E0E-671C9F3BD031}"/>
              </a:ext>
            </a:extLst>
          </p:cNvPr>
          <p:cNvSpPr txBox="1"/>
          <p:nvPr/>
        </p:nvSpPr>
        <p:spPr>
          <a:xfrm>
            <a:off x="2097750" y="2556000"/>
            <a:ext cx="7996500" cy="17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96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感謝聆聽</a:t>
            </a:r>
            <a:endParaRPr sz="96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1546562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1031600" y="2408600"/>
            <a:ext cx="101289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auKai"/>
              <a:buNone/>
            </a:pPr>
            <a:r>
              <a:rPr lang="zh-TW" sz="96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cs typeface="DFKai-SB"/>
                <a:sym typeface="DFKai-SB"/>
              </a:rPr>
              <a:t>介紹</a:t>
            </a:r>
            <a:endParaRPr sz="96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504364" y="1361739"/>
            <a:ext cx="4944713" cy="49457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>
              <a:spcBef>
                <a:spcPts val="1000"/>
              </a:spcBef>
              <a:buSzPts val="1100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我們熱愛桌球，希望讓所有人都能夠體會到桌球的競技精神。</a:t>
            </a:r>
            <a:b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但我校曾因校隊解散，導致系隊無法聘請校隊成員作為較教練，使得復盤比賽分析困難。</a:t>
            </a:r>
            <a:b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雖然復盤比賽可以透過科技的力量解決，但並不是所有人都有能力負擔昂貴的套裝系統。</a:t>
            </a:r>
            <a:endParaRPr sz="2800" dirty="0">
              <a:latin typeface="標楷體" panose="03000509000000000000" pitchFamily="65" charset="-120"/>
              <a:ea typeface="標楷體" panose="03000509000000000000" pitchFamily="65" charset="-120"/>
              <a:cs typeface="DFKai-SB"/>
              <a:sym typeface="DFKai-SB"/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研究動機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graphicFrame>
        <p:nvGraphicFramePr>
          <p:cNvPr id="10" name="資料庫圖表 9">
            <a:extLst>
              <a:ext uri="{FF2B5EF4-FFF2-40B4-BE49-F238E27FC236}">
                <a16:creationId xmlns:a16="http://schemas.microsoft.com/office/drawing/2014/main" id="{9585180D-9BD5-42C3-A0F8-CBE3468799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128001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Google Shape;126;p18">
            <a:extLst>
              <a:ext uri="{FF2B5EF4-FFF2-40B4-BE49-F238E27FC236}">
                <a16:creationId xmlns:a16="http://schemas.microsoft.com/office/drawing/2014/main" id="{1E3A508A-F931-450A-B60F-87EA517E29F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95999" y="1706373"/>
            <a:ext cx="5764250" cy="363575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27;p18">
            <a:extLst>
              <a:ext uri="{FF2B5EF4-FFF2-40B4-BE49-F238E27FC236}">
                <a16:creationId xmlns:a16="http://schemas.microsoft.com/office/drawing/2014/main" id="{A4ADC86A-6AA9-47B5-8DEC-C4AC0943CBE3}"/>
              </a:ext>
            </a:extLst>
          </p:cNvPr>
          <p:cNvSpPr txBox="1"/>
          <p:nvPr/>
        </p:nvSpPr>
        <p:spPr>
          <a:xfrm>
            <a:off x="7919546" y="5520146"/>
            <a:ext cx="322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 現有的桌球</a:t>
            </a: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裁判</a:t>
            </a: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系統 - </a:t>
            </a:r>
            <a:r>
              <a:rPr lang="zh-TW" dirty="0">
                <a:latin typeface="Times New Roman"/>
                <a:ea typeface="Times New Roman"/>
                <a:cs typeface="Times New Roman"/>
                <a:sym typeface="Times New Roman"/>
              </a:rPr>
              <a:t>TTNet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28;p18">
            <a:extLst>
              <a:ext uri="{FF2B5EF4-FFF2-40B4-BE49-F238E27FC236}">
                <a16:creationId xmlns:a16="http://schemas.microsoft.com/office/drawing/2014/main" id="{00101D19-DFFC-4A32-9078-1D2DA5D35B68}"/>
              </a:ext>
            </a:extLst>
          </p:cNvPr>
          <p:cNvSpPr/>
          <p:nvPr/>
        </p:nvSpPr>
        <p:spPr>
          <a:xfrm>
            <a:off x="7760146" y="5621546"/>
            <a:ext cx="260400" cy="197400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671E227D-0F23-407C-BB7C-1AB59E7592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1751" y="1974446"/>
            <a:ext cx="5588400" cy="354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→建立一個只需使用簡單機器便可完成的桌球計分系統。</a:t>
            </a:r>
            <a:endParaRPr sz="3000" dirty="0">
              <a:solidFill>
                <a:schemeClr val="dk1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marL="0" marR="0" lvl="0" indent="0" algn="just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→透過深度學習完成計分系統。</a:t>
            </a:r>
            <a:endParaRPr sz="3000" dirty="0">
              <a:solidFill>
                <a:schemeClr val="dk1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marL="0" marR="0" lvl="0" indent="0" algn="just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 dirty="0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rPr>
              <a:t>→取代現有的計分系統，創造成本更低的計分系統。</a:t>
            </a:r>
            <a:endParaRPr sz="3000" dirty="0">
              <a:solidFill>
                <a:schemeClr val="dk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5" name="Google Shape;126;p18">
            <a:extLst>
              <a:ext uri="{FF2B5EF4-FFF2-40B4-BE49-F238E27FC236}">
                <a16:creationId xmlns:a16="http://schemas.microsoft.com/office/drawing/2014/main" id="{1CCFBBBD-8079-4368-8E7E-302E9AAF447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999" y="1706373"/>
            <a:ext cx="5764250" cy="363575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7;p18">
            <a:extLst>
              <a:ext uri="{FF2B5EF4-FFF2-40B4-BE49-F238E27FC236}">
                <a16:creationId xmlns:a16="http://schemas.microsoft.com/office/drawing/2014/main" id="{790CFCFD-78F7-4134-A445-F89E5FDE758A}"/>
              </a:ext>
            </a:extLst>
          </p:cNvPr>
          <p:cNvSpPr txBox="1"/>
          <p:nvPr/>
        </p:nvSpPr>
        <p:spPr>
          <a:xfrm>
            <a:off x="7919546" y="5520146"/>
            <a:ext cx="322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 現有的桌球</a:t>
            </a:r>
            <a:r>
              <a:rPr lang="zh-TW" altLang="en-US" dirty="0">
                <a:latin typeface="DFKai-SB"/>
                <a:ea typeface="DFKai-SB"/>
                <a:cs typeface="DFKai-SB"/>
                <a:sym typeface="DFKai-SB"/>
              </a:rPr>
              <a:t>裁判</a:t>
            </a:r>
            <a:r>
              <a:rPr lang="zh-TW" dirty="0">
                <a:latin typeface="DFKai-SB"/>
                <a:ea typeface="DFKai-SB"/>
                <a:cs typeface="DFKai-SB"/>
                <a:sym typeface="DFKai-SB"/>
              </a:rPr>
              <a:t>系統 - </a:t>
            </a:r>
            <a:r>
              <a:rPr lang="zh-TW" dirty="0">
                <a:latin typeface="Times New Roman"/>
                <a:ea typeface="Times New Roman"/>
                <a:cs typeface="Times New Roman"/>
                <a:sym typeface="Times New Roman"/>
              </a:rPr>
              <a:t>TTNet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128;p18">
            <a:extLst>
              <a:ext uri="{FF2B5EF4-FFF2-40B4-BE49-F238E27FC236}">
                <a16:creationId xmlns:a16="http://schemas.microsoft.com/office/drawing/2014/main" id="{6D97C628-7931-4219-BDB0-2425406B4A77}"/>
              </a:ext>
            </a:extLst>
          </p:cNvPr>
          <p:cNvSpPr/>
          <p:nvPr/>
        </p:nvSpPr>
        <p:spPr>
          <a:xfrm>
            <a:off x="7760146" y="5621546"/>
            <a:ext cx="260400" cy="197400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7;p17">
            <a:extLst>
              <a:ext uri="{FF2B5EF4-FFF2-40B4-BE49-F238E27FC236}">
                <a16:creationId xmlns:a16="http://schemas.microsoft.com/office/drawing/2014/main" id="{CC432DDB-AB6B-4C64-8D45-6A45E74EDE2B}"/>
              </a:ext>
            </a:extLst>
          </p:cNvPr>
          <p:cNvSpPr txBox="1">
            <a:spLocks/>
          </p:cNvSpPr>
          <p:nvPr/>
        </p:nvSpPr>
        <p:spPr>
          <a:xfrm>
            <a:off x="4872910" y="109433"/>
            <a:ext cx="2446177" cy="73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>
              <a:lnSpc>
                <a:spcPct val="90000"/>
              </a:lnSpc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研究目標</a:t>
            </a: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F71CF3F0-476F-46AB-891F-2B7C4EE765A7}"/>
              </a:ext>
            </a:extLst>
          </p:cNvPr>
          <p:cNvSpPr/>
          <p:nvPr/>
        </p:nvSpPr>
        <p:spPr>
          <a:xfrm>
            <a:off x="457199" y="2388638"/>
            <a:ext cx="298579" cy="149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0AC4E8CA-3DA8-4329-B9B5-3E39F416118C}"/>
              </a:ext>
            </a:extLst>
          </p:cNvPr>
          <p:cNvSpPr/>
          <p:nvPr/>
        </p:nvSpPr>
        <p:spPr>
          <a:xfrm>
            <a:off x="457199" y="3579346"/>
            <a:ext cx="298579" cy="149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3E61C3C7-1FE8-42E4-A543-34B85D291F8C}"/>
              </a:ext>
            </a:extLst>
          </p:cNvPr>
          <p:cNvSpPr/>
          <p:nvPr/>
        </p:nvSpPr>
        <p:spPr>
          <a:xfrm>
            <a:off x="461147" y="4320073"/>
            <a:ext cx="298579" cy="149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3" name="資料庫圖表 12">
            <a:extLst>
              <a:ext uri="{FF2B5EF4-FFF2-40B4-BE49-F238E27FC236}">
                <a16:creationId xmlns:a16="http://schemas.microsoft.com/office/drawing/2014/main" id="{23BE11DC-565F-4D11-9C30-BC640CA425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5067981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9750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031600" y="2408600"/>
            <a:ext cx="101289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auKai"/>
              <a:buNone/>
            </a:pPr>
            <a:r>
              <a:rPr lang="zh-TW" altLang="en-US" sz="96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sym typeface="DFKai-SB"/>
              </a:rPr>
              <a:t>相關研究</a:t>
            </a:r>
            <a:endParaRPr sz="96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2631956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7;p17">
            <a:extLst>
              <a:ext uri="{FF2B5EF4-FFF2-40B4-BE49-F238E27FC236}">
                <a16:creationId xmlns:a16="http://schemas.microsoft.com/office/drawing/2014/main" id="{02C3F27A-F4AA-4ABC-852E-29541DA2F4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6601" y="98418"/>
            <a:ext cx="2478798" cy="748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相關研究</a:t>
            </a:r>
            <a:endParaRPr sz="4400" dirty="0">
              <a:solidFill>
                <a:schemeClr val="tx1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C92A179-6F9B-4DE7-91F7-6FFD23F02185}"/>
              </a:ext>
            </a:extLst>
          </p:cNvPr>
          <p:cNvSpPr/>
          <p:nvPr/>
        </p:nvSpPr>
        <p:spPr>
          <a:xfrm>
            <a:off x="4189078" y="1329929"/>
            <a:ext cx="61593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zh-TW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TrackNet</a:t>
            </a:r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Deep Learning Network for Tracking High-speed and Tiny Objects in Sport Applications</a:t>
            </a:r>
          </a:p>
          <a:p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使用連續三幀影像作為神經網路輸入，偵測出網球球體位置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1C7BF1D-A3D3-46B2-9162-8FE96C6C8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65" y="1054817"/>
            <a:ext cx="2664667" cy="1288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A9F66B3-50F3-416D-B01A-CB59A4273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5308" y="2767336"/>
            <a:ext cx="2533095" cy="142486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29291D0-DF67-4973-87DC-2764D20CD4DB}"/>
              </a:ext>
            </a:extLst>
          </p:cNvPr>
          <p:cNvSpPr/>
          <p:nvPr/>
        </p:nvSpPr>
        <p:spPr>
          <a:xfrm>
            <a:off x="1681882" y="3072563"/>
            <a:ext cx="57312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zh-TW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TTNet</a:t>
            </a:r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Real-time temporal and spatial video analysis of table tennis</a:t>
            </a:r>
          </a:p>
          <a:p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透過復數模型，完成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120fps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設備成本較高桌球裁判系統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9B5CFB-21B4-41B3-A38B-8B47745E3747}"/>
              </a:ext>
            </a:extLst>
          </p:cNvPr>
          <p:cNvSpPr/>
          <p:nvPr/>
        </p:nvSpPr>
        <p:spPr>
          <a:xfrm>
            <a:off x="4189078" y="4796913"/>
            <a:ext cx="62829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zh-TW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Deep Convolutional Networks for Large-Scale Image Recognition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VGG-16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，採用小卷積核，多層數的卷積進行圖片特徵擷取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507A8E46-0FD0-47B2-BF8F-DB651F2F2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338" y="4391632"/>
            <a:ext cx="2533094" cy="1426976"/>
          </a:xfrm>
          <a:prstGeom prst="rect">
            <a:avLst/>
          </a:prstGeom>
        </p:spPr>
      </p:pic>
      <p:graphicFrame>
        <p:nvGraphicFramePr>
          <p:cNvPr id="12" name="資料庫圖表 11">
            <a:extLst>
              <a:ext uri="{FF2B5EF4-FFF2-40B4-BE49-F238E27FC236}">
                <a16:creationId xmlns:a16="http://schemas.microsoft.com/office/drawing/2014/main" id="{D693B458-541D-467A-823B-CF126C9E56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551589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26642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031600" y="2408600"/>
            <a:ext cx="101289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auKai"/>
              <a:buNone/>
            </a:pPr>
            <a:r>
              <a:rPr lang="zh-TW" altLang="en-US" sz="9600" dirty="0">
                <a:solidFill>
                  <a:schemeClr val="bg2">
                    <a:lumMod val="50000"/>
                  </a:schemeClr>
                </a:solidFill>
                <a:latin typeface="DFKai-SB"/>
                <a:ea typeface="DFKai-SB"/>
                <a:sym typeface="DFKai-SB"/>
              </a:rPr>
              <a:t>研究方法</a:t>
            </a:r>
            <a:endParaRPr sz="9600" dirty="0">
              <a:solidFill>
                <a:schemeClr val="bg2">
                  <a:lumMod val="50000"/>
                </a:schemeClr>
              </a:solidFill>
              <a:latin typeface="DFKai-SB"/>
              <a:ea typeface="DFKai-SB"/>
              <a:sym typeface="DFKai-SB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7;p17">
            <a:extLst>
              <a:ext uri="{FF2B5EF4-FFF2-40B4-BE49-F238E27FC236}">
                <a16:creationId xmlns:a16="http://schemas.microsoft.com/office/drawing/2014/main" id="{2199E898-BC10-40D3-B82B-1C2595E5C768}"/>
              </a:ext>
            </a:extLst>
          </p:cNvPr>
          <p:cNvSpPr txBox="1">
            <a:spLocks/>
          </p:cNvSpPr>
          <p:nvPr/>
        </p:nvSpPr>
        <p:spPr>
          <a:xfrm>
            <a:off x="4562338" y="106409"/>
            <a:ext cx="3067323" cy="73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Economica"/>
              <a:buNone/>
              <a:defRPr sz="56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>
              <a:lnSpc>
                <a:spcPct val="90000"/>
              </a:lnSpc>
              <a:buSzPts val="1100"/>
            </a:pPr>
            <a:r>
              <a:rPr lang="zh-TW" altLang="en-US" sz="4400" dirty="0">
                <a:solidFill>
                  <a:schemeClr val="tx1"/>
                </a:solidFill>
                <a:latin typeface="DFKai-SB"/>
                <a:ea typeface="DFKai-SB"/>
                <a:cs typeface="DFKai-SB"/>
                <a:sym typeface="DFKai-SB"/>
              </a:rPr>
              <a:t>系統架構圖</a:t>
            </a:r>
          </a:p>
        </p:txBody>
      </p:sp>
      <p:sp>
        <p:nvSpPr>
          <p:cNvPr id="187" name="文字方塊 186">
            <a:extLst>
              <a:ext uri="{FF2B5EF4-FFF2-40B4-BE49-F238E27FC236}">
                <a16:creationId xmlns:a16="http://schemas.microsoft.com/office/drawing/2014/main" id="{98B85F66-7E9A-4B63-A269-461FAB1D594E}"/>
              </a:ext>
            </a:extLst>
          </p:cNvPr>
          <p:cNvSpPr txBox="1"/>
          <p:nvPr/>
        </p:nvSpPr>
        <p:spPr>
          <a:xfrm>
            <a:off x="293949" y="1661145"/>
            <a:ext cx="1625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Input Video with</a:t>
            </a:r>
          </a:p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1920*1080 60fps</a:t>
            </a:r>
            <a:endParaRPr lang="zh-TW" altLang="en-US" sz="1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89" name="矩形: 圓角 188">
            <a:extLst>
              <a:ext uri="{FF2B5EF4-FFF2-40B4-BE49-F238E27FC236}">
                <a16:creationId xmlns:a16="http://schemas.microsoft.com/office/drawing/2014/main" id="{7780344F-FD54-4ECC-8B8C-1FAE68A40CE7}"/>
              </a:ext>
            </a:extLst>
          </p:cNvPr>
          <p:cNvSpPr/>
          <p:nvPr/>
        </p:nvSpPr>
        <p:spPr>
          <a:xfrm>
            <a:off x="3770310" y="3156541"/>
            <a:ext cx="2845352" cy="1624990"/>
          </a:xfrm>
          <a:prstGeom prst="roundRect">
            <a:avLst>
              <a:gd name="adj" fmla="val 6819"/>
            </a:avLst>
          </a:prstGeom>
          <a:solidFill>
            <a:srgbClr val="70AD47">
              <a:lumMod val="40000"/>
              <a:lumOff val="60000"/>
            </a:srgbClr>
          </a:soli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0" name="矩形: 圓角 189">
            <a:extLst>
              <a:ext uri="{FF2B5EF4-FFF2-40B4-BE49-F238E27FC236}">
                <a16:creationId xmlns:a16="http://schemas.microsoft.com/office/drawing/2014/main" id="{2D8BF53B-A335-4B66-8F31-F60C7BC63F24}"/>
              </a:ext>
            </a:extLst>
          </p:cNvPr>
          <p:cNvSpPr/>
          <p:nvPr/>
        </p:nvSpPr>
        <p:spPr>
          <a:xfrm>
            <a:off x="3753149" y="1140055"/>
            <a:ext cx="7268937" cy="1624990"/>
          </a:xfrm>
          <a:prstGeom prst="roundRect">
            <a:avLst>
              <a:gd name="adj" fmla="val 6819"/>
            </a:avLst>
          </a:prstGeom>
          <a:solidFill>
            <a:srgbClr val="70AD47">
              <a:lumMod val="40000"/>
              <a:lumOff val="60000"/>
            </a:srgbClr>
          </a:soli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1" name="文字方塊 190">
            <a:extLst>
              <a:ext uri="{FF2B5EF4-FFF2-40B4-BE49-F238E27FC236}">
                <a16:creationId xmlns:a16="http://schemas.microsoft.com/office/drawing/2014/main" id="{9C3F6DC1-F118-422C-89D3-8738EF42394F}"/>
              </a:ext>
            </a:extLst>
          </p:cNvPr>
          <p:cNvSpPr txBox="1"/>
          <p:nvPr/>
        </p:nvSpPr>
        <p:spPr>
          <a:xfrm>
            <a:off x="6575892" y="1137173"/>
            <a:ext cx="1656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altLang="zh-TW" sz="2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Ball Detection</a:t>
            </a:r>
            <a:endParaRPr lang="zh-TW" altLang="en-US" sz="2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92" name="矩形: 圓角 191">
            <a:extLst>
              <a:ext uri="{FF2B5EF4-FFF2-40B4-BE49-F238E27FC236}">
                <a16:creationId xmlns:a16="http://schemas.microsoft.com/office/drawing/2014/main" id="{110B0470-69FA-4770-B159-91801B0B1D54}"/>
              </a:ext>
            </a:extLst>
          </p:cNvPr>
          <p:cNvSpPr/>
          <p:nvPr/>
        </p:nvSpPr>
        <p:spPr>
          <a:xfrm>
            <a:off x="5318890" y="1823856"/>
            <a:ext cx="1140458" cy="515934"/>
          </a:xfrm>
          <a:prstGeom prst="roundRect">
            <a:avLst>
              <a:gd name="adj" fmla="val 9146"/>
            </a:avLst>
          </a:prstGeom>
          <a:solidFill>
            <a:srgbClr val="4472C4">
              <a:lumMod val="60000"/>
              <a:lumOff val="40000"/>
            </a:srgbClr>
          </a:solidFill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(Refer to VGG16)</a:t>
            </a:r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pSp>
        <p:nvGrpSpPr>
          <p:cNvPr id="193" name="群組 192">
            <a:extLst>
              <a:ext uri="{FF2B5EF4-FFF2-40B4-BE49-F238E27FC236}">
                <a16:creationId xmlns:a16="http://schemas.microsoft.com/office/drawing/2014/main" id="{19D65018-B8D1-4A5C-BB92-E07D421BEB2E}"/>
              </a:ext>
            </a:extLst>
          </p:cNvPr>
          <p:cNvGrpSpPr/>
          <p:nvPr/>
        </p:nvGrpSpPr>
        <p:grpSpPr>
          <a:xfrm>
            <a:off x="9025983" y="1664503"/>
            <a:ext cx="1237266" cy="838684"/>
            <a:chOff x="6770931" y="1966212"/>
            <a:chExt cx="1135380" cy="769620"/>
          </a:xfrm>
          <a:solidFill>
            <a:sysClr val="window" lastClr="FFFFFF">
              <a:lumMod val="95000"/>
            </a:sysClr>
          </a:solidFill>
        </p:grpSpPr>
        <p:sp>
          <p:nvSpPr>
            <p:cNvPr id="194" name="矩形: 圓角 193">
              <a:extLst>
                <a:ext uri="{FF2B5EF4-FFF2-40B4-BE49-F238E27FC236}">
                  <a16:creationId xmlns:a16="http://schemas.microsoft.com/office/drawing/2014/main" id="{7B9B74AA-1EE7-438D-BB85-7C3CE8CDF396}"/>
                </a:ext>
              </a:extLst>
            </p:cNvPr>
            <p:cNvSpPr/>
            <p:nvPr/>
          </p:nvSpPr>
          <p:spPr>
            <a:xfrm>
              <a:off x="6770931" y="1966212"/>
              <a:ext cx="1135380" cy="769620"/>
            </a:xfrm>
            <a:prstGeom prst="roundRect">
              <a:avLst>
                <a:gd name="adj" fmla="val 9184"/>
              </a:avLst>
            </a:prstGeom>
            <a:grpFill/>
            <a:ln w="6350" cap="flat" cmpd="sng" algn="ctr">
              <a:solidFill>
                <a:srgbClr val="70AD4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pic>
          <p:nvPicPr>
            <p:cNvPr id="195" name="圖片 194">
              <a:extLst>
                <a:ext uri="{FF2B5EF4-FFF2-40B4-BE49-F238E27FC236}">
                  <a16:creationId xmlns:a16="http://schemas.microsoft.com/office/drawing/2014/main" id="{A0B74DB5-631B-46D5-BE42-378CF3C5E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5526" y="2121338"/>
              <a:ext cx="1046190" cy="571701"/>
            </a:xfrm>
            <a:prstGeom prst="rect">
              <a:avLst/>
            </a:prstGeom>
            <a:grpFill/>
          </p:spPr>
        </p:pic>
      </p:grpSp>
      <p:sp>
        <p:nvSpPr>
          <p:cNvPr id="196" name="文字方塊 195">
            <a:extLst>
              <a:ext uri="{FF2B5EF4-FFF2-40B4-BE49-F238E27FC236}">
                <a16:creationId xmlns:a16="http://schemas.microsoft.com/office/drawing/2014/main" id="{8B2DA49F-6DD1-4AD7-8DD5-616E00011EA1}"/>
              </a:ext>
            </a:extLst>
          </p:cNvPr>
          <p:cNvSpPr txBox="1"/>
          <p:nvPr/>
        </p:nvSpPr>
        <p:spPr>
          <a:xfrm>
            <a:off x="9371203" y="1626264"/>
            <a:ext cx="546825" cy="2072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Heatmap</a:t>
            </a:r>
            <a:endParaRPr lang="zh-TW" altLang="en-US" sz="1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97" name="文字方塊 196">
            <a:extLst>
              <a:ext uri="{FF2B5EF4-FFF2-40B4-BE49-F238E27FC236}">
                <a16:creationId xmlns:a16="http://schemas.microsoft.com/office/drawing/2014/main" id="{BEF0337A-D0C0-4C9B-B7CB-96B4FDE20906}"/>
              </a:ext>
            </a:extLst>
          </p:cNvPr>
          <p:cNvSpPr txBox="1"/>
          <p:nvPr/>
        </p:nvSpPr>
        <p:spPr>
          <a:xfrm>
            <a:off x="10475915" y="1955373"/>
            <a:ext cx="453970" cy="26161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(x,y)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98" name="文字方塊 197">
            <a:extLst>
              <a:ext uri="{FF2B5EF4-FFF2-40B4-BE49-F238E27FC236}">
                <a16:creationId xmlns:a16="http://schemas.microsoft.com/office/drawing/2014/main" id="{B8A112E6-8123-419C-9D1D-77CD2D9264F6}"/>
              </a:ext>
            </a:extLst>
          </p:cNvPr>
          <p:cNvSpPr txBox="1"/>
          <p:nvPr/>
        </p:nvSpPr>
        <p:spPr>
          <a:xfrm>
            <a:off x="10371398" y="1573877"/>
            <a:ext cx="654786" cy="3627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5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Ball </a:t>
            </a:r>
          </a:p>
          <a:p>
            <a:pPr algn="ctr">
              <a:buClrTx/>
              <a:buFontTx/>
              <a:buNone/>
            </a:pPr>
            <a:r>
              <a:rPr lang="en-US" altLang="zh-TW" sz="105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coordinate</a:t>
            </a:r>
          </a:p>
        </p:txBody>
      </p:sp>
      <p:sp>
        <p:nvSpPr>
          <p:cNvPr id="204" name="矩形: 圓角 203">
            <a:extLst>
              <a:ext uri="{FF2B5EF4-FFF2-40B4-BE49-F238E27FC236}">
                <a16:creationId xmlns:a16="http://schemas.microsoft.com/office/drawing/2014/main" id="{D0F09327-7929-4138-85E2-2225A04BC4BB}"/>
              </a:ext>
            </a:extLst>
          </p:cNvPr>
          <p:cNvSpPr/>
          <p:nvPr/>
        </p:nvSpPr>
        <p:spPr>
          <a:xfrm>
            <a:off x="7499427" y="1827407"/>
            <a:ext cx="1313890" cy="515934"/>
          </a:xfrm>
          <a:prstGeom prst="roundRect">
            <a:avLst>
              <a:gd name="adj" fmla="val 9146"/>
            </a:avLst>
          </a:prstGeom>
          <a:solidFill>
            <a:srgbClr val="4472C4">
              <a:lumMod val="60000"/>
              <a:lumOff val="40000"/>
            </a:srgbClr>
          </a:solidFill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Pixel-wise prediction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(Refer to DeconvNet)</a:t>
            </a:r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05" name="矩形: 圓角 204">
            <a:extLst>
              <a:ext uri="{FF2B5EF4-FFF2-40B4-BE49-F238E27FC236}">
                <a16:creationId xmlns:a16="http://schemas.microsoft.com/office/drawing/2014/main" id="{0C19E921-0A85-44BA-B888-57E654BA9527}"/>
              </a:ext>
            </a:extLst>
          </p:cNvPr>
          <p:cNvSpPr/>
          <p:nvPr/>
        </p:nvSpPr>
        <p:spPr>
          <a:xfrm>
            <a:off x="3811918" y="1463950"/>
            <a:ext cx="2716084" cy="1227544"/>
          </a:xfrm>
          <a:prstGeom prst="roundRect">
            <a:avLst>
              <a:gd name="adj" fmla="val 3515"/>
            </a:avLst>
          </a:prstGeom>
          <a:noFill/>
          <a:ln w="12700" cap="flat" cmpd="sng" algn="ctr">
            <a:solidFill>
              <a:srgbClr val="5B9BD5">
                <a:lumMod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6" name="文字方塊 205">
            <a:extLst>
              <a:ext uri="{FF2B5EF4-FFF2-40B4-BE49-F238E27FC236}">
                <a16:creationId xmlns:a16="http://schemas.microsoft.com/office/drawing/2014/main" id="{93A3141B-8295-40AD-BB2A-CB674E476F8E}"/>
              </a:ext>
            </a:extLst>
          </p:cNvPr>
          <p:cNvSpPr txBox="1"/>
          <p:nvPr/>
        </p:nvSpPr>
        <p:spPr>
          <a:xfrm>
            <a:off x="1692909" y="1373762"/>
            <a:ext cx="1625544" cy="20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Five frame dequeue</a:t>
            </a:r>
            <a:endParaRPr lang="zh-TW" altLang="en-US" sz="1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07" name="矩形: 圓角 206">
            <a:extLst>
              <a:ext uri="{FF2B5EF4-FFF2-40B4-BE49-F238E27FC236}">
                <a16:creationId xmlns:a16="http://schemas.microsoft.com/office/drawing/2014/main" id="{A800618E-3DF6-4973-9270-E812A1717DD4}"/>
              </a:ext>
            </a:extLst>
          </p:cNvPr>
          <p:cNvSpPr/>
          <p:nvPr/>
        </p:nvSpPr>
        <p:spPr>
          <a:xfrm>
            <a:off x="3870604" y="1655863"/>
            <a:ext cx="1237266" cy="981348"/>
          </a:xfrm>
          <a:prstGeom prst="roundRect">
            <a:avLst>
              <a:gd name="adj" fmla="val 9184"/>
            </a:avLst>
          </a:prstGeom>
          <a:solidFill>
            <a:srgbClr val="ED7D31">
              <a:lumMod val="40000"/>
              <a:lumOff val="60000"/>
            </a:srgbClr>
          </a:soli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8" name="文字方塊 207">
            <a:extLst>
              <a:ext uri="{FF2B5EF4-FFF2-40B4-BE49-F238E27FC236}">
                <a16:creationId xmlns:a16="http://schemas.microsoft.com/office/drawing/2014/main" id="{19D8268B-2F94-4529-B3F4-A302764D2F2F}"/>
              </a:ext>
            </a:extLst>
          </p:cNvPr>
          <p:cNvSpPr txBox="1"/>
          <p:nvPr/>
        </p:nvSpPr>
        <p:spPr>
          <a:xfrm>
            <a:off x="3941671" y="1604608"/>
            <a:ext cx="1108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Downscale </a:t>
            </a:r>
          </a:p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&amp;Concatenate</a:t>
            </a:r>
            <a:endParaRPr lang="en-US" altLang="zh-TW" sz="8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>
              <a:buClrTx/>
              <a:buFontTx/>
              <a:buNone/>
            </a:pPr>
            <a:endParaRPr lang="zh-TW" altLang="en-US" sz="1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09" name="矩形: 圓角 208">
            <a:extLst>
              <a:ext uri="{FF2B5EF4-FFF2-40B4-BE49-F238E27FC236}">
                <a16:creationId xmlns:a16="http://schemas.microsoft.com/office/drawing/2014/main" id="{43D36883-5B54-4C32-ADC8-8A44639B04EF}"/>
              </a:ext>
            </a:extLst>
          </p:cNvPr>
          <p:cNvSpPr/>
          <p:nvPr/>
        </p:nvSpPr>
        <p:spPr>
          <a:xfrm>
            <a:off x="3878562" y="3623758"/>
            <a:ext cx="1237266" cy="851921"/>
          </a:xfrm>
          <a:prstGeom prst="roundRect">
            <a:avLst>
              <a:gd name="adj" fmla="val 9184"/>
            </a:avLst>
          </a:prstGeom>
          <a:solidFill>
            <a:srgbClr val="ED7D31">
              <a:lumMod val="40000"/>
              <a:lumOff val="60000"/>
            </a:srgbClr>
          </a:soli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0" name="文字方塊 209">
            <a:extLst>
              <a:ext uri="{FF2B5EF4-FFF2-40B4-BE49-F238E27FC236}">
                <a16:creationId xmlns:a16="http://schemas.microsoft.com/office/drawing/2014/main" id="{CA7F6F12-C228-483E-A809-27F9D7D98C9C}"/>
              </a:ext>
            </a:extLst>
          </p:cNvPr>
          <p:cNvSpPr txBox="1"/>
          <p:nvPr/>
        </p:nvSpPr>
        <p:spPr>
          <a:xfrm>
            <a:off x="3971671" y="3587060"/>
            <a:ext cx="11089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000" kern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Concatenate</a:t>
            </a:r>
            <a:endParaRPr lang="zh-TW" altLang="en-US" sz="1000" kern="1200" dirty="0">
              <a:solidFill>
                <a:prstClr val="black"/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11" name="文字方塊 210">
            <a:extLst>
              <a:ext uri="{FF2B5EF4-FFF2-40B4-BE49-F238E27FC236}">
                <a16:creationId xmlns:a16="http://schemas.microsoft.com/office/drawing/2014/main" id="{8EC9C4BD-0E4D-45B8-98C6-C4565A9C0F9E}"/>
              </a:ext>
            </a:extLst>
          </p:cNvPr>
          <p:cNvSpPr txBox="1"/>
          <p:nvPr/>
        </p:nvSpPr>
        <p:spPr>
          <a:xfrm>
            <a:off x="4680953" y="1428372"/>
            <a:ext cx="1025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Global stage</a:t>
            </a:r>
            <a:endParaRPr lang="zh-TW" altLang="en-US" sz="1200" kern="1200" dirty="0">
              <a:solidFill>
                <a:srgbClr val="5B9BD5">
                  <a:lumMod val="50000"/>
                </a:srgbClr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12" name="矩形: 圓角 211">
            <a:extLst>
              <a:ext uri="{FF2B5EF4-FFF2-40B4-BE49-F238E27FC236}">
                <a16:creationId xmlns:a16="http://schemas.microsoft.com/office/drawing/2014/main" id="{DBE7C97A-515A-4155-8D96-4531145DFFEB}"/>
              </a:ext>
            </a:extLst>
          </p:cNvPr>
          <p:cNvSpPr/>
          <p:nvPr/>
        </p:nvSpPr>
        <p:spPr>
          <a:xfrm>
            <a:off x="5256638" y="3789549"/>
            <a:ext cx="1139403" cy="515934"/>
          </a:xfrm>
          <a:prstGeom prst="roundRect">
            <a:avLst>
              <a:gd name="adj" fmla="val 9146"/>
            </a:avLst>
          </a:prstGeom>
          <a:solidFill>
            <a:srgbClr val="4472C4">
              <a:lumMod val="60000"/>
              <a:lumOff val="40000"/>
            </a:srgbClr>
          </a:solidFill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(Refer to VGG16)</a:t>
            </a:r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13" name="矩形: 圓角 212">
            <a:extLst>
              <a:ext uri="{FF2B5EF4-FFF2-40B4-BE49-F238E27FC236}">
                <a16:creationId xmlns:a16="http://schemas.microsoft.com/office/drawing/2014/main" id="{4F3993AC-625F-45C0-9442-93F4697021EB}"/>
              </a:ext>
            </a:extLst>
          </p:cNvPr>
          <p:cNvSpPr/>
          <p:nvPr/>
        </p:nvSpPr>
        <p:spPr>
          <a:xfrm>
            <a:off x="3825991" y="3343888"/>
            <a:ext cx="2706555" cy="1216501"/>
          </a:xfrm>
          <a:prstGeom prst="roundRect">
            <a:avLst>
              <a:gd name="adj" fmla="val 3515"/>
            </a:avLst>
          </a:prstGeom>
          <a:noFill/>
          <a:ln w="12700" cap="flat" cmpd="sng" algn="ctr">
            <a:solidFill>
              <a:srgbClr val="5B9BD5">
                <a:lumMod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4" name="文字方塊 213">
            <a:extLst>
              <a:ext uri="{FF2B5EF4-FFF2-40B4-BE49-F238E27FC236}">
                <a16:creationId xmlns:a16="http://schemas.microsoft.com/office/drawing/2014/main" id="{046BE971-787D-41E2-8348-EBCF6B1D360C}"/>
              </a:ext>
            </a:extLst>
          </p:cNvPr>
          <p:cNvSpPr txBox="1"/>
          <p:nvPr/>
        </p:nvSpPr>
        <p:spPr>
          <a:xfrm>
            <a:off x="4704407" y="3316906"/>
            <a:ext cx="1025904" cy="25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Local stage</a:t>
            </a:r>
            <a:endParaRPr lang="zh-TW" altLang="en-US" kern="1200" dirty="0">
              <a:solidFill>
                <a:srgbClr val="5B9BD5">
                  <a:lumMod val="50000"/>
                </a:srgbClr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216" name="直線單箭頭接點 215">
            <a:extLst>
              <a:ext uri="{FF2B5EF4-FFF2-40B4-BE49-F238E27FC236}">
                <a16:creationId xmlns:a16="http://schemas.microsoft.com/office/drawing/2014/main" id="{AD9C026D-3AD1-4A60-972C-7C2316AC923F}"/>
              </a:ext>
            </a:extLst>
          </p:cNvPr>
          <p:cNvCxnSpPr>
            <a:cxnSpLocks/>
          </p:cNvCxnSpPr>
          <p:nvPr/>
        </p:nvCxnSpPr>
        <p:spPr>
          <a:xfrm>
            <a:off x="3304488" y="2081970"/>
            <a:ext cx="574092" cy="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7" name="直線單箭頭接點 216">
            <a:extLst>
              <a:ext uri="{FF2B5EF4-FFF2-40B4-BE49-F238E27FC236}">
                <a16:creationId xmlns:a16="http://schemas.microsoft.com/office/drawing/2014/main" id="{748AB03A-E677-4E82-B033-C5996AD32367}"/>
              </a:ext>
            </a:extLst>
          </p:cNvPr>
          <p:cNvCxnSpPr>
            <a:cxnSpLocks/>
            <a:endCxn id="192" idx="1"/>
          </p:cNvCxnSpPr>
          <p:nvPr/>
        </p:nvCxnSpPr>
        <p:spPr>
          <a:xfrm flipV="1">
            <a:off x="5115828" y="2081823"/>
            <a:ext cx="203062" cy="2022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8" name="直線單箭頭接點 217">
            <a:extLst>
              <a:ext uri="{FF2B5EF4-FFF2-40B4-BE49-F238E27FC236}">
                <a16:creationId xmlns:a16="http://schemas.microsoft.com/office/drawing/2014/main" id="{2F6754A2-C6DC-4437-A48E-9C5FCD0B8376}"/>
              </a:ext>
            </a:extLst>
          </p:cNvPr>
          <p:cNvCxnSpPr>
            <a:cxnSpLocks/>
            <a:stCxn id="192" idx="3"/>
            <a:endCxn id="252" idx="1"/>
          </p:cNvCxnSpPr>
          <p:nvPr/>
        </p:nvCxnSpPr>
        <p:spPr>
          <a:xfrm flipV="1">
            <a:off x="6459348" y="2079221"/>
            <a:ext cx="212666" cy="2602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19" name="直線單箭頭接點 218">
            <a:extLst>
              <a:ext uri="{FF2B5EF4-FFF2-40B4-BE49-F238E27FC236}">
                <a16:creationId xmlns:a16="http://schemas.microsoft.com/office/drawing/2014/main" id="{C503D19A-A252-40BC-81F5-E197CF1032EC}"/>
              </a:ext>
            </a:extLst>
          </p:cNvPr>
          <p:cNvCxnSpPr>
            <a:cxnSpLocks/>
            <a:stCxn id="204" idx="3"/>
            <a:endCxn id="194" idx="1"/>
          </p:cNvCxnSpPr>
          <p:nvPr/>
        </p:nvCxnSpPr>
        <p:spPr>
          <a:xfrm flipV="1">
            <a:off x="8813317" y="2083845"/>
            <a:ext cx="212666" cy="1529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0" name="直線單箭頭接點 219">
            <a:extLst>
              <a:ext uri="{FF2B5EF4-FFF2-40B4-BE49-F238E27FC236}">
                <a16:creationId xmlns:a16="http://schemas.microsoft.com/office/drawing/2014/main" id="{6123E1E8-26A4-40C4-AFA5-F907AA0D0B36}"/>
              </a:ext>
            </a:extLst>
          </p:cNvPr>
          <p:cNvCxnSpPr>
            <a:cxnSpLocks/>
            <a:stCxn id="194" idx="3"/>
            <a:endCxn id="197" idx="1"/>
          </p:cNvCxnSpPr>
          <p:nvPr/>
        </p:nvCxnSpPr>
        <p:spPr>
          <a:xfrm>
            <a:off x="10263249" y="2083845"/>
            <a:ext cx="212666" cy="2333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1" name="直線單箭頭接點 220">
            <a:extLst>
              <a:ext uri="{FF2B5EF4-FFF2-40B4-BE49-F238E27FC236}">
                <a16:creationId xmlns:a16="http://schemas.microsoft.com/office/drawing/2014/main" id="{F357585D-283C-4C91-92F9-2C13D5B3110B}"/>
              </a:ext>
            </a:extLst>
          </p:cNvPr>
          <p:cNvCxnSpPr>
            <a:cxnSpLocks/>
            <a:stCxn id="209" idx="3"/>
            <a:endCxn id="212" idx="1"/>
          </p:cNvCxnSpPr>
          <p:nvPr/>
        </p:nvCxnSpPr>
        <p:spPr>
          <a:xfrm flipV="1">
            <a:off x="5115828" y="4047516"/>
            <a:ext cx="140810" cy="2203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23" name="矩形: 圓角 222">
            <a:extLst>
              <a:ext uri="{FF2B5EF4-FFF2-40B4-BE49-F238E27FC236}">
                <a16:creationId xmlns:a16="http://schemas.microsoft.com/office/drawing/2014/main" id="{F925576B-9C96-4A26-B38B-2D448B12C047}"/>
              </a:ext>
            </a:extLst>
          </p:cNvPr>
          <p:cNvSpPr/>
          <p:nvPr/>
        </p:nvSpPr>
        <p:spPr>
          <a:xfrm>
            <a:off x="2090655" y="2806456"/>
            <a:ext cx="1065183" cy="307999"/>
          </a:xfrm>
          <a:prstGeom prst="roundRect">
            <a:avLst>
              <a:gd name="adj" fmla="val 9184"/>
            </a:avLst>
          </a:prstGeom>
          <a:solidFill>
            <a:srgbClr val="ED7D31">
              <a:lumMod val="40000"/>
              <a:lumOff val="60000"/>
            </a:srgbClr>
          </a:soli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Crop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224" name="接點: 肘形 223">
            <a:extLst>
              <a:ext uri="{FF2B5EF4-FFF2-40B4-BE49-F238E27FC236}">
                <a16:creationId xmlns:a16="http://schemas.microsoft.com/office/drawing/2014/main" id="{AB1E02DF-0151-4F4A-A734-069EF64A8F2D}"/>
              </a:ext>
            </a:extLst>
          </p:cNvPr>
          <p:cNvCxnSpPr>
            <a:cxnSpLocks/>
            <a:stCxn id="197" idx="2"/>
            <a:endCxn id="223" idx="3"/>
          </p:cNvCxnSpPr>
          <p:nvPr/>
        </p:nvCxnSpPr>
        <p:spPr>
          <a:xfrm rot="5400000">
            <a:off x="6557633" y="-1184812"/>
            <a:ext cx="743473" cy="7547062"/>
          </a:xfrm>
          <a:prstGeom prst="bentConnector2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5" name="直線單箭頭接點 224">
            <a:extLst>
              <a:ext uri="{FF2B5EF4-FFF2-40B4-BE49-F238E27FC236}">
                <a16:creationId xmlns:a16="http://schemas.microsoft.com/office/drawing/2014/main" id="{15C2A52F-3E94-4D20-A98F-A467908D1E48}"/>
              </a:ext>
            </a:extLst>
          </p:cNvPr>
          <p:cNvCxnSpPr>
            <a:cxnSpLocks/>
          </p:cNvCxnSpPr>
          <p:nvPr/>
        </p:nvCxnSpPr>
        <p:spPr>
          <a:xfrm>
            <a:off x="2627650" y="2423175"/>
            <a:ext cx="0" cy="39193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6" name="直線單箭頭接點 225">
            <a:extLst>
              <a:ext uri="{FF2B5EF4-FFF2-40B4-BE49-F238E27FC236}">
                <a16:creationId xmlns:a16="http://schemas.microsoft.com/office/drawing/2014/main" id="{59CDB3AA-D4BC-4A41-8EC1-5A315C8B11E4}"/>
              </a:ext>
            </a:extLst>
          </p:cNvPr>
          <p:cNvCxnSpPr>
            <a:cxnSpLocks/>
            <a:stCxn id="223" idx="2"/>
          </p:cNvCxnSpPr>
          <p:nvPr/>
        </p:nvCxnSpPr>
        <p:spPr>
          <a:xfrm>
            <a:off x="2623247" y="3114454"/>
            <a:ext cx="0" cy="461451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7" name="直線單箭頭接點 226">
            <a:extLst>
              <a:ext uri="{FF2B5EF4-FFF2-40B4-BE49-F238E27FC236}">
                <a16:creationId xmlns:a16="http://schemas.microsoft.com/office/drawing/2014/main" id="{CDD9C9AA-63C7-439C-9121-14206C196375}"/>
              </a:ext>
            </a:extLst>
          </p:cNvPr>
          <p:cNvCxnSpPr>
            <a:cxnSpLocks/>
            <a:endCxn id="209" idx="1"/>
          </p:cNvCxnSpPr>
          <p:nvPr/>
        </p:nvCxnSpPr>
        <p:spPr>
          <a:xfrm>
            <a:off x="3337560" y="4049719"/>
            <a:ext cx="541002" cy="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8" name="直線單箭頭接點 227">
            <a:extLst>
              <a:ext uri="{FF2B5EF4-FFF2-40B4-BE49-F238E27FC236}">
                <a16:creationId xmlns:a16="http://schemas.microsoft.com/office/drawing/2014/main" id="{29290F8D-98C0-4D70-8162-7267BEE30786}"/>
              </a:ext>
            </a:extLst>
          </p:cNvPr>
          <p:cNvCxnSpPr>
            <a:cxnSpLocks/>
            <a:endCxn id="254" idx="1"/>
          </p:cNvCxnSpPr>
          <p:nvPr/>
        </p:nvCxnSpPr>
        <p:spPr>
          <a:xfrm>
            <a:off x="6394450" y="4043436"/>
            <a:ext cx="165948" cy="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237" name="群組 236">
            <a:extLst>
              <a:ext uri="{FF2B5EF4-FFF2-40B4-BE49-F238E27FC236}">
                <a16:creationId xmlns:a16="http://schemas.microsoft.com/office/drawing/2014/main" id="{997F2ED6-8BC4-4EF0-AE67-A274EB2B7983}"/>
              </a:ext>
            </a:extLst>
          </p:cNvPr>
          <p:cNvGrpSpPr/>
          <p:nvPr/>
        </p:nvGrpSpPr>
        <p:grpSpPr>
          <a:xfrm>
            <a:off x="4809910" y="5937621"/>
            <a:ext cx="3023320" cy="233197"/>
            <a:chOff x="3924539" y="7568098"/>
            <a:chExt cx="3591200" cy="276999"/>
          </a:xfrm>
        </p:grpSpPr>
        <p:grpSp>
          <p:nvGrpSpPr>
            <p:cNvPr id="238" name="群組 237">
              <a:extLst>
                <a:ext uri="{FF2B5EF4-FFF2-40B4-BE49-F238E27FC236}">
                  <a16:creationId xmlns:a16="http://schemas.microsoft.com/office/drawing/2014/main" id="{871828CA-2558-445F-95F8-D146FBC5752F}"/>
                </a:ext>
              </a:extLst>
            </p:cNvPr>
            <p:cNvGrpSpPr/>
            <p:nvPr/>
          </p:nvGrpSpPr>
          <p:grpSpPr>
            <a:xfrm>
              <a:off x="3924539" y="7568098"/>
              <a:ext cx="1262409" cy="276999"/>
              <a:chOff x="-1464453" y="4832468"/>
              <a:chExt cx="1262409" cy="276999"/>
            </a:xfrm>
          </p:grpSpPr>
          <p:sp>
            <p:nvSpPr>
              <p:cNvPr id="245" name="矩形: 圓角 244">
                <a:extLst>
                  <a:ext uri="{FF2B5EF4-FFF2-40B4-BE49-F238E27FC236}">
                    <a16:creationId xmlns:a16="http://schemas.microsoft.com/office/drawing/2014/main" id="{4F18C7C4-D235-4C43-BD1B-884B92DB0833}"/>
                  </a:ext>
                </a:extLst>
              </p:cNvPr>
              <p:cNvSpPr/>
              <p:nvPr/>
            </p:nvSpPr>
            <p:spPr>
              <a:xfrm>
                <a:off x="-1464453" y="4880968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rgbClr val="4472C4">
                  <a:lumMod val="60000"/>
                  <a:lumOff val="40000"/>
                </a:srgbClr>
              </a:solidFill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6" name="文字方塊 245">
                <a:extLst>
                  <a:ext uri="{FF2B5EF4-FFF2-40B4-BE49-F238E27FC236}">
                    <a16:creationId xmlns:a16="http://schemas.microsoft.com/office/drawing/2014/main" id="{E61BC7B2-B36E-42D1-8740-A1990A514398}"/>
                  </a:ext>
                </a:extLst>
              </p:cNvPr>
              <p:cNvSpPr txBox="1"/>
              <p:nvPr/>
            </p:nvSpPr>
            <p:spPr>
              <a:xfrm>
                <a:off x="-1151343" y="4832468"/>
                <a:ext cx="9492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CNN</a:t>
                </a:r>
                <a:r>
                  <a:rPr kumimoji="0" lang="zh-TW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</a:t>
                </a: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Model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9" name="群組 238">
              <a:extLst>
                <a:ext uri="{FF2B5EF4-FFF2-40B4-BE49-F238E27FC236}">
                  <a16:creationId xmlns:a16="http://schemas.microsoft.com/office/drawing/2014/main" id="{E2352D33-F258-4ABA-99CC-CAC244C3BBF5}"/>
                </a:ext>
              </a:extLst>
            </p:cNvPr>
            <p:cNvGrpSpPr/>
            <p:nvPr/>
          </p:nvGrpSpPr>
          <p:grpSpPr>
            <a:xfrm>
              <a:off x="5429573" y="7568098"/>
              <a:ext cx="917763" cy="276999"/>
              <a:chOff x="-47597" y="4832468"/>
              <a:chExt cx="917763" cy="276999"/>
            </a:xfrm>
          </p:grpSpPr>
          <p:sp>
            <p:nvSpPr>
              <p:cNvPr id="243" name="矩形: 圓角 242">
                <a:extLst>
                  <a:ext uri="{FF2B5EF4-FFF2-40B4-BE49-F238E27FC236}">
                    <a16:creationId xmlns:a16="http://schemas.microsoft.com/office/drawing/2014/main" id="{4E75DBC0-F8C6-4504-A18F-1EF914A6607A}"/>
                  </a:ext>
                </a:extLst>
              </p:cNvPr>
              <p:cNvSpPr/>
              <p:nvPr/>
            </p:nvSpPr>
            <p:spPr>
              <a:xfrm>
                <a:off x="-47597" y="4880968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rgbClr val="ED7D31">
                  <a:lumMod val="60000"/>
                  <a:lumOff val="40000"/>
                </a:srgbClr>
              </a:solidFill>
              <a:ln w="9525" cap="flat" cmpd="sng" algn="ctr">
                <a:solidFill>
                  <a:srgbClr val="ED7D3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4" name="文字方塊 243">
                <a:extLst>
                  <a:ext uri="{FF2B5EF4-FFF2-40B4-BE49-F238E27FC236}">
                    <a16:creationId xmlns:a16="http://schemas.microsoft.com/office/drawing/2014/main" id="{5323E736-F997-429D-AE7D-2FFDC70D9781}"/>
                  </a:ext>
                </a:extLst>
              </p:cNvPr>
              <p:cNvSpPr txBox="1"/>
              <p:nvPr/>
            </p:nvSpPr>
            <p:spPr>
              <a:xfrm>
                <a:off x="265513" y="4832468"/>
                <a:ext cx="60465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Action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40" name="群組 239">
              <a:extLst>
                <a:ext uri="{FF2B5EF4-FFF2-40B4-BE49-F238E27FC236}">
                  <a16:creationId xmlns:a16="http://schemas.microsoft.com/office/drawing/2014/main" id="{6DECA5B9-40BB-45E2-B956-783C570F9AB9}"/>
                </a:ext>
              </a:extLst>
            </p:cNvPr>
            <p:cNvGrpSpPr/>
            <p:nvPr/>
          </p:nvGrpSpPr>
          <p:grpSpPr>
            <a:xfrm>
              <a:off x="6589961" y="7568098"/>
              <a:ext cx="925778" cy="276999"/>
              <a:chOff x="913353" y="4841541"/>
              <a:chExt cx="925778" cy="276999"/>
            </a:xfrm>
          </p:grpSpPr>
          <p:sp>
            <p:nvSpPr>
              <p:cNvPr id="241" name="矩形: 圓角 240">
                <a:extLst>
                  <a:ext uri="{FF2B5EF4-FFF2-40B4-BE49-F238E27FC236}">
                    <a16:creationId xmlns:a16="http://schemas.microsoft.com/office/drawing/2014/main" id="{FC5EA971-DCA6-4774-8594-4F153637E068}"/>
                  </a:ext>
                </a:extLst>
              </p:cNvPr>
              <p:cNvSpPr/>
              <p:nvPr/>
            </p:nvSpPr>
            <p:spPr>
              <a:xfrm>
                <a:off x="913353" y="4890041"/>
                <a:ext cx="313110" cy="180000"/>
              </a:xfrm>
              <a:prstGeom prst="roundRect">
                <a:avLst>
                  <a:gd name="adj" fmla="val 9146"/>
                </a:avLst>
              </a:prstGeom>
              <a:solidFill>
                <a:sysClr val="window" lastClr="FFFFFF">
                  <a:lumMod val="95000"/>
                </a:sysClr>
              </a:solidFill>
              <a:ln w="6350" cap="flat" cmpd="sng" algn="ctr">
                <a:solidFill>
                  <a:srgbClr val="4472C4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2" name="文字方塊 241">
                <a:extLst>
                  <a:ext uri="{FF2B5EF4-FFF2-40B4-BE49-F238E27FC236}">
                    <a16:creationId xmlns:a16="http://schemas.microsoft.com/office/drawing/2014/main" id="{D4B53C5F-D439-4360-9F96-D73F49B5D0DC}"/>
                  </a:ext>
                </a:extLst>
              </p:cNvPr>
              <p:cNvSpPr txBox="1"/>
              <p:nvPr/>
            </p:nvSpPr>
            <p:spPr>
              <a:xfrm>
                <a:off x="1226463" y="4841541"/>
                <a:ext cx="61266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Output</a:t>
                </a:r>
                <a:endParaRPr kumimoji="0" lang="zh-TW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48" name="矩形: 圓角 247">
            <a:extLst>
              <a:ext uri="{FF2B5EF4-FFF2-40B4-BE49-F238E27FC236}">
                <a16:creationId xmlns:a16="http://schemas.microsoft.com/office/drawing/2014/main" id="{4FBDB1A4-9359-4DD1-8CCC-5E27DB4BB9FA}"/>
              </a:ext>
            </a:extLst>
          </p:cNvPr>
          <p:cNvSpPr/>
          <p:nvPr/>
        </p:nvSpPr>
        <p:spPr>
          <a:xfrm>
            <a:off x="1580213" y="1160720"/>
            <a:ext cx="1874610" cy="4619075"/>
          </a:xfrm>
          <a:prstGeom prst="roundRect">
            <a:avLst>
              <a:gd name="adj" fmla="val 3515"/>
            </a:avLst>
          </a:prstGeom>
          <a:noFill/>
          <a:ln w="12700" cap="flat" cmpd="sng" algn="ctr">
            <a:solidFill>
              <a:srgbClr val="5B9BD5">
                <a:lumMod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49" name="文字方塊 248">
            <a:extLst>
              <a:ext uri="{FF2B5EF4-FFF2-40B4-BE49-F238E27FC236}">
                <a16:creationId xmlns:a16="http://schemas.microsoft.com/office/drawing/2014/main" id="{2F758944-3B71-447B-B229-A8F74490E9FA}"/>
              </a:ext>
            </a:extLst>
          </p:cNvPr>
          <p:cNvSpPr txBox="1"/>
          <p:nvPr/>
        </p:nvSpPr>
        <p:spPr>
          <a:xfrm>
            <a:off x="2012549" y="1186951"/>
            <a:ext cx="1025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TW" sz="1200" kern="1200" dirty="0">
                <a:solidFill>
                  <a:srgbClr val="5B9BD5">
                    <a:lumMod val="50000"/>
                  </a:srgbClr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Main process</a:t>
            </a:r>
            <a:endParaRPr lang="zh-TW" altLang="en-US" sz="1200" kern="1200" dirty="0">
              <a:solidFill>
                <a:srgbClr val="5B9BD5">
                  <a:lumMod val="50000"/>
                </a:srgbClr>
              </a:solidFill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52" name="文字方塊 251">
            <a:extLst>
              <a:ext uri="{FF2B5EF4-FFF2-40B4-BE49-F238E27FC236}">
                <a16:creationId xmlns:a16="http://schemas.microsoft.com/office/drawing/2014/main" id="{B3937533-CDD7-41E5-9398-4A9A80F34274}"/>
              </a:ext>
            </a:extLst>
          </p:cNvPr>
          <p:cNvSpPr txBox="1"/>
          <p:nvPr/>
        </p:nvSpPr>
        <p:spPr>
          <a:xfrm>
            <a:off x="6672014" y="1779139"/>
            <a:ext cx="642690" cy="60016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Global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map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253" name="直線單箭頭接點 252">
            <a:extLst>
              <a:ext uri="{FF2B5EF4-FFF2-40B4-BE49-F238E27FC236}">
                <a16:creationId xmlns:a16="http://schemas.microsoft.com/office/drawing/2014/main" id="{D57EA072-983E-4FE3-BA99-EE18ED72700B}"/>
              </a:ext>
            </a:extLst>
          </p:cNvPr>
          <p:cNvCxnSpPr>
            <a:cxnSpLocks/>
            <a:stCxn id="252" idx="3"/>
            <a:endCxn id="204" idx="1"/>
          </p:cNvCxnSpPr>
          <p:nvPr/>
        </p:nvCxnSpPr>
        <p:spPr>
          <a:xfrm>
            <a:off x="7314704" y="2079221"/>
            <a:ext cx="184723" cy="6153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56" name="直線單箭頭接點 255">
            <a:extLst>
              <a:ext uri="{FF2B5EF4-FFF2-40B4-BE49-F238E27FC236}">
                <a16:creationId xmlns:a16="http://schemas.microsoft.com/office/drawing/2014/main" id="{E9300AB7-21D7-4D80-BCAE-82532820D43F}"/>
              </a:ext>
            </a:extLst>
          </p:cNvPr>
          <p:cNvCxnSpPr>
            <a:cxnSpLocks/>
          </p:cNvCxnSpPr>
          <p:nvPr/>
        </p:nvCxnSpPr>
        <p:spPr>
          <a:xfrm>
            <a:off x="649281" y="2072623"/>
            <a:ext cx="1076919" cy="0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262" name="群組 261">
            <a:extLst>
              <a:ext uri="{FF2B5EF4-FFF2-40B4-BE49-F238E27FC236}">
                <a16:creationId xmlns:a16="http://schemas.microsoft.com/office/drawing/2014/main" id="{591ECEF4-9BE1-4456-B4AD-D4FC77145AC3}"/>
              </a:ext>
            </a:extLst>
          </p:cNvPr>
          <p:cNvGrpSpPr/>
          <p:nvPr/>
        </p:nvGrpSpPr>
        <p:grpSpPr>
          <a:xfrm>
            <a:off x="1741409" y="1616588"/>
            <a:ext cx="1567975" cy="808830"/>
            <a:chOff x="4044718" y="1110716"/>
            <a:chExt cx="1862493" cy="960755"/>
          </a:xfrm>
        </p:grpSpPr>
        <p:pic>
          <p:nvPicPr>
            <p:cNvPr id="263" name="圖片 262">
              <a:extLst>
                <a:ext uri="{FF2B5EF4-FFF2-40B4-BE49-F238E27FC236}">
                  <a16:creationId xmlns:a16="http://schemas.microsoft.com/office/drawing/2014/main" id="{094D5948-D767-4C66-AE22-5FD559419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4718" y="1110716"/>
              <a:ext cx="1441452" cy="810817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pic>
          <p:nvPicPr>
            <p:cNvPr id="264" name="圖片 263">
              <a:extLst>
                <a:ext uri="{FF2B5EF4-FFF2-40B4-BE49-F238E27FC236}">
                  <a16:creationId xmlns:a16="http://schemas.microsoft.com/office/drawing/2014/main" id="{CC582D5B-2A76-4E8C-A1A2-0CBF0B4DF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786" y="1147828"/>
              <a:ext cx="1441452" cy="810817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pic>
          <p:nvPicPr>
            <p:cNvPr id="265" name="圖片 264">
              <a:extLst>
                <a:ext uri="{FF2B5EF4-FFF2-40B4-BE49-F238E27FC236}">
                  <a16:creationId xmlns:a16="http://schemas.microsoft.com/office/drawing/2014/main" id="{3098DD99-6513-4E07-9FB1-5CB825D2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7642" y="1187480"/>
              <a:ext cx="1441452" cy="810817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pic>
          <p:nvPicPr>
            <p:cNvPr id="266" name="圖片 265">
              <a:extLst>
                <a:ext uri="{FF2B5EF4-FFF2-40B4-BE49-F238E27FC236}">
                  <a16:creationId xmlns:a16="http://schemas.microsoft.com/office/drawing/2014/main" id="{AF3E9394-561D-4B10-A7B3-1B10E0E94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3852" y="1223432"/>
              <a:ext cx="1441452" cy="810817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  <p:pic>
          <p:nvPicPr>
            <p:cNvPr id="267" name="圖片 266">
              <a:extLst>
                <a:ext uri="{FF2B5EF4-FFF2-40B4-BE49-F238E27FC236}">
                  <a16:creationId xmlns:a16="http://schemas.microsoft.com/office/drawing/2014/main" id="{56BA79B1-045F-4D48-AC55-1B57E1B6B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5759" y="1260654"/>
              <a:ext cx="1441452" cy="810817"/>
            </a:xfrm>
            <a:prstGeom prst="rect">
              <a:avLst/>
            </a:prstGeom>
            <a:ln w="12700">
              <a:solidFill>
                <a:sysClr val="windowText" lastClr="000000"/>
              </a:solidFill>
            </a:ln>
          </p:spPr>
        </p:pic>
      </p:grpSp>
      <p:pic>
        <p:nvPicPr>
          <p:cNvPr id="268" name="圖片 267">
            <a:extLst>
              <a:ext uri="{FF2B5EF4-FFF2-40B4-BE49-F238E27FC236}">
                <a16:creationId xmlns:a16="http://schemas.microsoft.com/office/drawing/2014/main" id="{32478218-FE7F-48E4-8DC8-7904EC3FB2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919" y="1981312"/>
            <a:ext cx="1053901" cy="592820"/>
          </a:xfrm>
          <a:prstGeom prst="rect">
            <a:avLst/>
          </a:prstGeom>
          <a:ln w="12700">
            <a:solidFill>
              <a:sysClr val="windowText" lastClr="000000"/>
            </a:solidFill>
          </a:ln>
        </p:spPr>
      </p:pic>
      <p:grpSp>
        <p:nvGrpSpPr>
          <p:cNvPr id="269" name="群組 268">
            <a:extLst>
              <a:ext uri="{FF2B5EF4-FFF2-40B4-BE49-F238E27FC236}">
                <a16:creationId xmlns:a16="http://schemas.microsoft.com/office/drawing/2014/main" id="{3913D796-EB42-4DE4-87FB-5DB26365F31A}"/>
              </a:ext>
            </a:extLst>
          </p:cNvPr>
          <p:cNvGrpSpPr/>
          <p:nvPr/>
        </p:nvGrpSpPr>
        <p:grpSpPr>
          <a:xfrm>
            <a:off x="1762422" y="3598642"/>
            <a:ext cx="1577228" cy="813033"/>
            <a:chOff x="-797622" y="3753540"/>
            <a:chExt cx="1873484" cy="965748"/>
          </a:xfrm>
        </p:grpSpPr>
        <p:pic>
          <p:nvPicPr>
            <p:cNvPr id="270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AD1A4ACA-D90C-4222-A5E1-2038A7ED5A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-797622" y="3753540"/>
              <a:ext cx="1409525" cy="790040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1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B4D54E2B-F9E5-40BE-B795-33ABDAC69BB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-686765" y="3796004"/>
              <a:ext cx="1409525" cy="790040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2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64322CA5-1AF8-4222-B5DF-E923971FA6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-563584" y="3844943"/>
              <a:ext cx="1409525" cy="790040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3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D4A42CEB-EAE2-4778-97AA-2DF4150C03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-446027" y="3884386"/>
              <a:ext cx="1409525" cy="790040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4" name="Picture 6" descr="https://lh3.googleusercontent.com/hl9rxIBsp_gqnXL3nT-q1FgqeJFKnOSJVNRPTx_FrGcr-LSF6luFkxvPrxw1ve7hjpoqliHmJY3IwDEnWh-MUbYVQ3uIHgKPwkGVVm_vAMBra0ZuKhYxxQIyeJSI_nA1NMKikFFTLxY">
              <a:extLst>
                <a:ext uri="{FF2B5EF4-FFF2-40B4-BE49-F238E27FC236}">
                  <a16:creationId xmlns:a16="http://schemas.microsoft.com/office/drawing/2014/main" id="{D205266D-5DF2-4941-B63C-E644144072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85" t="38731" r="23285" b="23725"/>
            <a:stretch/>
          </p:blipFill>
          <p:spPr bwMode="auto">
            <a:xfrm>
              <a:off x="-333663" y="3929248"/>
              <a:ext cx="1409525" cy="790040"/>
            </a:xfrm>
            <a:prstGeom prst="rect">
              <a:avLst/>
            </a:prstGeom>
            <a:noFill/>
            <a:ln w="12700">
              <a:solidFill>
                <a:sysClr val="windowText" lastClr="0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75" name="Picture 6" descr="https://lh3.googleusercontent.com/hl9rxIBsp_gqnXL3nT-q1FgqeJFKnOSJVNRPTx_FrGcr-LSF6luFkxvPrxw1ve7hjpoqliHmJY3IwDEnWh-MUbYVQ3uIHgKPwkGVVm_vAMBra0ZuKhYxxQIyeJSI_nA1NMKikFFTLxY">
            <a:extLst>
              <a:ext uri="{FF2B5EF4-FFF2-40B4-BE49-F238E27FC236}">
                <a16:creationId xmlns:a16="http://schemas.microsoft.com/office/drawing/2014/main" id="{47DD276E-513F-4CCD-B788-AAF1442345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5" t="38731" r="23285" b="23725"/>
          <a:stretch/>
        </p:blipFill>
        <p:spPr bwMode="auto">
          <a:xfrm>
            <a:off x="3963517" y="3827576"/>
            <a:ext cx="1069197" cy="599285"/>
          </a:xfrm>
          <a:prstGeom prst="rect">
            <a:avLst/>
          </a:prstGeom>
          <a:noFill/>
          <a:ln w="12700">
            <a:solidFill>
              <a:sysClr val="windowText" lastClr="0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176DC7F9-0DAC-4A07-B7C4-7B97BEC150DB}"/>
              </a:ext>
            </a:extLst>
          </p:cNvPr>
          <p:cNvGrpSpPr/>
          <p:nvPr/>
        </p:nvGrpSpPr>
        <p:grpSpPr>
          <a:xfrm>
            <a:off x="239083" y="2086178"/>
            <a:ext cx="10796005" cy="3614080"/>
            <a:chOff x="239083" y="2086178"/>
            <a:chExt cx="10796005" cy="3614080"/>
          </a:xfrm>
        </p:grpSpPr>
        <p:sp>
          <p:nvSpPr>
            <p:cNvPr id="230" name="弧形 229">
              <a:extLst>
                <a:ext uri="{FF2B5EF4-FFF2-40B4-BE49-F238E27FC236}">
                  <a16:creationId xmlns:a16="http://schemas.microsoft.com/office/drawing/2014/main" id="{1893851C-6F5D-4104-A7BD-2787482A9642}"/>
                </a:ext>
              </a:extLst>
            </p:cNvPr>
            <p:cNvSpPr/>
            <p:nvPr/>
          </p:nvSpPr>
          <p:spPr>
            <a:xfrm>
              <a:off x="7465666" y="2920463"/>
              <a:ext cx="99589" cy="79167"/>
            </a:xfrm>
            <a:prstGeom prst="arc">
              <a:avLst>
                <a:gd name="adj1" fmla="val 16200000"/>
                <a:gd name="adj2" fmla="val 5886165"/>
              </a:avLst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3A9FD68B-76C1-4DDD-90FB-1474AAF22457}"/>
                </a:ext>
              </a:extLst>
            </p:cNvPr>
            <p:cNvGrpSpPr/>
            <p:nvPr/>
          </p:nvGrpSpPr>
          <p:grpSpPr>
            <a:xfrm>
              <a:off x="239083" y="2086178"/>
              <a:ext cx="10796005" cy="3614080"/>
              <a:chOff x="239083" y="2086178"/>
              <a:chExt cx="10796005" cy="3614080"/>
            </a:xfrm>
          </p:grpSpPr>
          <p:cxnSp>
            <p:nvCxnSpPr>
              <p:cNvPr id="231" name="接點: 肘形 230">
                <a:extLst>
                  <a:ext uri="{FF2B5EF4-FFF2-40B4-BE49-F238E27FC236}">
                    <a16:creationId xmlns:a16="http://schemas.microsoft.com/office/drawing/2014/main" id="{ECE74AD1-F6C9-4AFB-979B-8587E661BC16}"/>
                  </a:ext>
                </a:extLst>
              </p:cNvPr>
              <p:cNvCxnSpPr>
                <a:cxnSpLocks/>
                <a:stCxn id="252" idx="2"/>
              </p:cNvCxnSpPr>
              <p:nvPr/>
            </p:nvCxnSpPr>
            <p:spPr>
              <a:xfrm rot="16200000" flipH="1">
                <a:off x="7055789" y="2316872"/>
                <a:ext cx="403013" cy="527873"/>
              </a:xfrm>
              <a:prstGeom prst="bentConnector2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2" name="直線接點 231">
                <a:extLst>
                  <a:ext uri="{FF2B5EF4-FFF2-40B4-BE49-F238E27FC236}">
                    <a16:creationId xmlns:a16="http://schemas.microsoft.com/office/drawing/2014/main" id="{429F416E-1ECC-4325-B74D-52E2F223B4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21232" y="2765045"/>
                <a:ext cx="0" cy="169515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2" name="群組 1">
                <a:extLst>
                  <a:ext uri="{FF2B5EF4-FFF2-40B4-BE49-F238E27FC236}">
                    <a16:creationId xmlns:a16="http://schemas.microsoft.com/office/drawing/2014/main" id="{2CD56E33-3B25-4335-BB18-B94F469E82E3}"/>
                  </a:ext>
                </a:extLst>
              </p:cNvPr>
              <p:cNvGrpSpPr/>
              <p:nvPr/>
            </p:nvGrpSpPr>
            <p:grpSpPr>
              <a:xfrm>
                <a:off x="239083" y="2086178"/>
                <a:ext cx="10796005" cy="3614080"/>
                <a:chOff x="239083" y="2086178"/>
                <a:chExt cx="10796005" cy="3614080"/>
              </a:xfrm>
            </p:grpSpPr>
            <p:sp>
              <p:nvSpPr>
                <p:cNvPr id="188" name="文字方塊 187">
                  <a:extLst>
                    <a:ext uri="{FF2B5EF4-FFF2-40B4-BE49-F238E27FC236}">
                      <a16:creationId xmlns:a16="http://schemas.microsoft.com/office/drawing/2014/main" id="{ACA55030-E9A7-4576-AB8D-2D64CCD7D4C7}"/>
                    </a:ext>
                  </a:extLst>
                </p:cNvPr>
                <p:cNvSpPr txBox="1"/>
                <p:nvPr/>
              </p:nvSpPr>
              <p:spPr>
                <a:xfrm>
                  <a:off x="239083" y="4822118"/>
                  <a:ext cx="162554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Output Video with</a:t>
                  </a:r>
                </a:p>
                <a:p>
                  <a:pPr algn="ctr">
                    <a:buClrTx/>
                    <a:buFontTx/>
                    <a:buNone/>
                  </a:pPr>
                  <a:r>
                    <a:rPr lang="en-US" altLang="zh-TW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match information</a:t>
                  </a:r>
                </a:p>
              </p:txBody>
            </p:sp>
            <p:sp>
              <p:nvSpPr>
                <p:cNvPr id="199" name="矩形: 圓角 198">
                  <a:extLst>
                    <a:ext uri="{FF2B5EF4-FFF2-40B4-BE49-F238E27FC236}">
                      <a16:creationId xmlns:a16="http://schemas.microsoft.com/office/drawing/2014/main" id="{0E02056A-2A07-4267-8A07-09C7BDC81797}"/>
                    </a:ext>
                  </a:extLst>
                </p:cNvPr>
                <p:cNvSpPr/>
                <p:nvPr/>
              </p:nvSpPr>
              <p:spPr>
                <a:xfrm>
                  <a:off x="7156668" y="3168729"/>
                  <a:ext cx="3878420" cy="1624990"/>
                </a:xfrm>
                <a:prstGeom prst="roundRect">
                  <a:avLst>
                    <a:gd name="adj" fmla="val 6819"/>
                  </a:avLst>
                </a:prstGeom>
                <a:solidFill>
                  <a:srgbClr val="FFC000">
                    <a:lumMod val="20000"/>
                    <a:lumOff val="80000"/>
                  </a:srgbClr>
                </a:solidFill>
                <a:ln w="6350" cap="flat" cmpd="sng" algn="ctr">
                  <a:solidFill>
                    <a:srgbClr val="FFC000">
                      <a:lumMod val="75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  <p:sp>
              <p:nvSpPr>
                <p:cNvPr id="200" name="文字方塊 199">
                  <a:extLst>
                    <a:ext uri="{FF2B5EF4-FFF2-40B4-BE49-F238E27FC236}">
                      <a16:creationId xmlns:a16="http://schemas.microsoft.com/office/drawing/2014/main" id="{90801AC7-C5D8-4D73-BF6A-C1839352AFA2}"/>
                    </a:ext>
                  </a:extLst>
                </p:cNvPr>
                <p:cNvSpPr txBox="1"/>
                <p:nvPr/>
              </p:nvSpPr>
              <p:spPr>
                <a:xfrm>
                  <a:off x="8327889" y="3277996"/>
                  <a:ext cx="1526576" cy="336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2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Events Spotting</a:t>
                  </a:r>
                  <a:endParaRPr lang="zh-TW" altLang="en-US" sz="2000" kern="12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01" name="矩形: 圓角 200">
                  <a:extLst>
                    <a:ext uri="{FF2B5EF4-FFF2-40B4-BE49-F238E27FC236}">
                      <a16:creationId xmlns:a16="http://schemas.microsoft.com/office/drawing/2014/main" id="{221BF7A6-D99B-4AAE-AFFC-ED16095DA0B1}"/>
                    </a:ext>
                  </a:extLst>
                </p:cNvPr>
                <p:cNvSpPr/>
                <p:nvPr/>
              </p:nvSpPr>
              <p:spPr>
                <a:xfrm>
                  <a:off x="8480841" y="3787728"/>
                  <a:ext cx="1543760" cy="513182"/>
                </a:xfrm>
                <a:prstGeom prst="roundRect">
                  <a:avLst>
                    <a:gd name="adj" fmla="val 9184"/>
                  </a:avLst>
                </a:prstGeom>
                <a:solidFill>
                  <a:srgbClr val="4472C4">
                    <a:lumMod val="60000"/>
                    <a:lumOff val="40000"/>
                  </a:srgbClr>
                </a:solidFill>
                <a:ln w="6350" cap="flat" cmpd="sng" algn="ctr">
                  <a:solidFill>
                    <a:srgbClr val="4472C4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Event classification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Get event probability</a:t>
                  </a:r>
                </a:p>
              </p:txBody>
            </p:sp>
            <p:sp>
              <p:nvSpPr>
                <p:cNvPr id="202" name="文字方塊 201">
                  <a:extLst>
                    <a:ext uri="{FF2B5EF4-FFF2-40B4-BE49-F238E27FC236}">
                      <a16:creationId xmlns:a16="http://schemas.microsoft.com/office/drawing/2014/main" id="{07599C9C-DA51-48AE-B70E-D4D2077675D0}"/>
                    </a:ext>
                  </a:extLst>
                </p:cNvPr>
                <p:cNvSpPr txBox="1"/>
                <p:nvPr/>
              </p:nvSpPr>
              <p:spPr>
                <a:xfrm>
                  <a:off x="10219650" y="3456161"/>
                  <a:ext cx="726312" cy="3886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12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Event</a:t>
                  </a:r>
                </a:p>
                <a:p>
                  <a:pPr algn="ctr">
                    <a:buClrTx/>
                    <a:buFontTx/>
                    <a:buNone/>
                  </a:pPr>
                  <a:r>
                    <a:rPr lang="en-US" altLang="zh-TW" sz="12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probability</a:t>
                  </a:r>
                  <a:endParaRPr lang="zh-TW" altLang="en-US" sz="1200" kern="12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03" name="矩形 202">
                  <a:extLst>
                    <a:ext uri="{FF2B5EF4-FFF2-40B4-BE49-F238E27FC236}">
                      <a16:creationId xmlns:a16="http://schemas.microsoft.com/office/drawing/2014/main" id="{11820E2E-9BF9-419A-83FD-0B5E7DA298C5}"/>
                    </a:ext>
                  </a:extLst>
                </p:cNvPr>
                <p:cNvSpPr/>
                <p:nvPr/>
              </p:nvSpPr>
              <p:spPr>
                <a:xfrm>
                  <a:off x="10166680" y="3902072"/>
                  <a:ext cx="817335" cy="282956"/>
                </a:xfrm>
                <a:prstGeom prst="rect">
                  <a:avLst/>
                </a:prstGeom>
                <a:solidFill>
                  <a:sysClr val="window" lastClr="FFFFFF">
                    <a:lumMod val="95000"/>
                  </a:sysClr>
                </a:solidFill>
                <a:ln w="3175" cap="flat" cmpd="sng" algn="ctr">
                  <a:solidFill>
                    <a:srgbClr val="4472C4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[bounce, net]</a:t>
                  </a:r>
                  <a:endParaRPr kumimoji="0" lang="zh-TW" alt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15" name="矩形: 圓角 214">
                  <a:extLst>
                    <a:ext uri="{FF2B5EF4-FFF2-40B4-BE49-F238E27FC236}">
                      <a16:creationId xmlns:a16="http://schemas.microsoft.com/office/drawing/2014/main" id="{867B242F-388F-4E07-81F5-A569B1C52B35}"/>
                    </a:ext>
                  </a:extLst>
                </p:cNvPr>
                <p:cNvSpPr/>
                <p:nvPr/>
              </p:nvSpPr>
              <p:spPr>
                <a:xfrm>
                  <a:off x="7356607" y="3890319"/>
                  <a:ext cx="982155" cy="307999"/>
                </a:xfrm>
                <a:prstGeom prst="roundRect">
                  <a:avLst>
                    <a:gd name="adj" fmla="val 9184"/>
                  </a:avLst>
                </a:prstGeom>
                <a:solidFill>
                  <a:srgbClr val="ED7D31">
                    <a:lumMod val="40000"/>
                    <a:lumOff val="60000"/>
                  </a:srgbClr>
                </a:solidFill>
                <a:ln w="6350" cap="flat" cmpd="sng" algn="ctr">
                  <a:solidFill>
                    <a:srgbClr val="ED7D31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Concatenate</a:t>
                  </a:r>
                  <a:endParaRPr kumimoji="0" lang="en-US" altLang="zh-TW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22" name="直線單箭頭接點 221">
                  <a:extLst>
                    <a:ext uri="{FF2B5EF4-FFF2-40B4-BE49-F238E27FC236}">
                      <a16:creationId xmlns:a16="http://schemas.microsoft.com/office/drawing/2014/main" id="{0759D785-1F76-48F1-A306-FFDF7E09109E}"/>
                    </a:ext>
                  </a:extLst>
                </p:cNvPr>
                <p:cNvCxnSpPr>
                  <a:cxnSpLocks/>
                  <a:stCxn id="201" idx="3"/>
                  <a:endCxn id="203" idx="1"/>
                </p:cNvCxnSpPr>
                <p:nvPr/>
              </p:nvCxnSpPr>
              <p:spPr>
                <a:xfrm flipV="1">
                  <a:off x="10024601" y="4043550"/>
                  <a:ext cx="142079" cy="769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229" name="直線單箭頭接點 228">
                  <a:extLst>
                    <a:ext uri="{FF2B5EF4-FFF2-40B4-BE49-F238E27FC236}">
                      <a16:creationId xmlns:a16="http://schemas.microsoft.com/office/drawing/2014/main" id="{2110B0F4-F881-48F7-A587-CF2AD4C54F88}"/>
                    </a:ext>
                  </a:extLst>
                </p:cNvPr>
                <p:cNvCxnSpPr>
                  <a:cxnSpLocks/>
                  <a:stCxn id="215" idx="3"/>
                  <a:endCxn id="201" idx="1"/>
                </p:cNvCxnSpPr>
                <p:nvPr/>
              </p:nvCxnSpPr>
              <p:spPr>
                <a:xfrm>
                  <a:off x="8338762" y="4044319"/>
                  <a:ext cx="142079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234" name="接點: 肘形 233">
                  <a:extLst>
                    <a:ext uri="{FF2B5EF4-FFF2-40B4-BE49-F238E27FC236}">
                      <a16:creationId xmlns:a16="http://schemas.microsoft.com/office/drawing/2014/main" id="{E39DB6CA-1C16-4B3A-B812-A86CD7790664}"/>
                    </a:ext>
                  </a:extLst>
                </p:cNvPr>
                <p:cNvCxnSpPr>
                  <a:cxnSpLocks/>
                  <a:stCxn id="197" idx="3"/>
                  <a:endCxn id="235" idx="3"/>
                </p:cNvCxnSpPr>
                <p:nvPr/>
              </p:nvCxnSpPr>
              <p:spPr>
                <a:xfrm>
                  <a:off x="10929885" y="2086178"/>
                  <a:ext cx="92200" cy="3196183"/>
                </a:xfrm>
                <a:prstGeom prst="bentConnector3">
                  <a:avLst>
                    <a:gd name="adj1" fmla="val 314881"/>
                  </a:avLst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235" name="矩形: 圓角 234">
                  <a:extLst>
                    <a:ext uri="{FF2B5EF4-FFF2-40B4-BE49-F238E27FC236}">
                      <a16:creationId xmlns:a16="http://schemas.microsoft.com/office/drawing/2014/main" id="{ECA06DE4-EC48-4334-A2F3-2807B0C261E1}"/>
                    </a:ext>
                  </a:extLst>
                </p:cNvPr>
                <p:cNvSpPr/>
                <p:nvPr/>
              </p:nvSpPr>
              <p:spPr>
                <a:xfrm>
                  <a:off x="7143665" y="5017424"/>
                  <a:ext cx="3878420" cy="529873"/>
                </a:xfrm>
                <a:prstGeom prst="roundRect">
                  <a:avLst/>
                </a:prstGeom>
                <a:solidFill>
                  <a:srgbClr val="ED7D31">
                    <a:lumMod val="40000"/>
                    <a:lumOff val="60000"/>
                  </a:srgbClr>
                </a:solidFill>
                <a:ln w="6350" cap="flat" cmpd="sng" algn="ctr">
                  <a:solidFill>
                    <a:srgbClr val="ED7D31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  <p:sp>
              <p:nvSpPr>
                <p:cNvPr id="236" name="文字方塊 235">
                  <a:extLst>
                    <a:ext uri="{FF2B5EF4-FFF2-40B4-BE49-F238E27FC236}">
                      <a16:creationId xmlns:a16="http://schemas.microsoft.com/office/drawing/2014/main" id="{2BA7F98B-21ED-414F-A671-015C7EE13377}"/>
                    </a:ext>
                  </a:extLst>
                </p:cNvPr>
                <p:cNvSpPr txBox="1"/>
                <p:nvPr/>
              </p:nvSpPr>
              <p:spPr>
                <a:xfrm>
                  <a:off x="7623937" y="5063316"/>
                  <a:ext cx="2917876" cy="3368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2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Table Tennis Scoring Algorithm</a:t>
                  </a:r>
                  <a:endParaRPr lang="zh-TW" altLang="en-US" sz="2000" kern="12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50" name="直線單箭頭接點 249">
                  <a:extLst>
                    <a:ext uri="{FF2B5EF4-FFF2-40B4-BE49-F238E27FC236}">
                      <a16:creationId xmlns:a16="http://schemas.microsoft.com/office/drawing/2014/main" id="{C9B000E2-54F8-462A-BE6B-FB921026886C}"/>
                    </a:ext>
                  </a:extLst>
                </p:cNvPr>
                <p:cNvCxnSpPr>
                  <a:cxnSpLocks/>
                  <a:stCxn id="235" idx="1"/>
                  <a:endCxn id="251" idx="3"/>
                </p:cNvCxnSpPr>
                <p:nvPr/>
              </p:nvCxnSpPr>
              <p:spPr>
                <a:xfrm flipH="1">
                  <a:off x="6615662" y="5282361"/>
                  <a:ext cx="528003" cy="1182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A9880626-78D3-4542-8DC9-6B0899232B3D}"/>
                    </a:ext>
                  </a:extLst>
                </p:cNvPr>
                <p:cNvSpPr/>
                <p:nvPr/>
              </p:nvSpPr>
              <p:spPr>
                <a:xfrm>
                  <a:off x="5448763" y="5019788"/>
                  <a:ext cx="1166899" cy="527508"/>
                </a:xfrm>
                <a:prstGeom prst="rect">
                  <a:avLst/>
                </a:prstGeom>
                <a:solidFill>
                  <a:sysClr val="window" lastClr="FFFFFF">
                    <a:lumMod val="95000"/>
                  </a:sysClr>
                </a:solidFill>
                <a:ln w="3175" cap="flat" cmpd="sng" algn="ctr">
                  <a:solidFill>
                    <a:srgbClr val="4472C4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Output Score</a:t>
                  </a:r>
                  <a:r>
                    <a:rPr kumimoji="0" lang="zh-TW" alt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 </a:t>
                  </a:r>
                  <a:r>
                    <a:rPr kumimoji="0" lang="en-US" altLang="zh-TW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and some ball-related information</a:t>
                  </a:r>
                  <a:endParaRPr kumimoji="0" lang="zh-TW" alt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55" name="直線單箭頭接點 254">
                  <a:extLst>
                    <a:ext uri="{FF2B5EF4-FFF2-40B4-BE49-F238E27FC236}">
                      <a16:creationId xmlns:a16="http://schemas.microsoft.com/office/drawing/2014/main" id="{A947BC2E-3A20-44BC-8FF7-2D21234A0226}"/>
                    </a:ext>
                  </a:extLst>
                </p:cNvPr>
                <p:cNvCxnSpPr>
                  <a:cxnSpLocks/>
                  <a:stCxn id="254" idx="3"/>
                  <a:endCxn id="215" idx="1"/>
                </p:cNvCxnSpPr>
                <p:nvPr/>
              </p:nvCxnSpPr>
              <p:spPr>
                <a:xfrm>
                  <a:off x="7203088" y="4043436"/>
                  <a:ext cx="153519" cy="883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257" name="直線單箭頭接點 256">
                  <a:extLst>
                    <a:ext uri="{FF2B5EF4-FFF2-40B4-BE49-F238E27FC236}">
                      <a16:creationId xmlns:a16="http://schemas.microsoft.com/office/drawing/2014/main" id="{1B3D41F9-86E4-4003-9CDF-31D071CB9DDB}"/>
                    </a:ext>
                  </a:extLst>
                </p:cNvPr>
                <p:cNvCxnSpPr>
                  <a:cxnSpLocks/>
                  <a:stCxn id="251" idx="1"/>
                  <a:endCxn id="258" idx="3"/>
                </p:cNvCxnSpPr>
                <p:nvPr/>
              </p:nvCxnSpPr>
              <p:spPr>
                <a:xfrm flipH="1" flipV="1">
                  <a:off x="5088819" y="5282361"/>
                  <a:ext cx="359944" cy="1182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258" name="矩形: 圓角 257">
                  <a:extLst>
                    <a:ext uri="{FF2B5EF4-FFF2-40B4-BE49-F238E27FC236}">
                      <a16:creationId xmlns:a16="http://schemas.microsoft.com/office/drawing/2014/main" id="{530ED5B0-0F0B-40ED-8E8E-7C09E20EB2FE}"/>
                    </a:ext>
                  </a:extLst>
                </p:cNvPr>
                <p:cNvSpPr/>
                <p:nvPr/>
              </p:nvSpPr>
              <p:spPr>
                <a:xfrm>
                  <a:off x="3770309" y="5017424"/>
                  <a:ext cx="1318510" cy="529873"/>
                </a:xfrm>
                <a:prstGeom prst="roundRect">
                  <a:avLst/>
                </a:prstGeom>
                <a:solidFill>
                  <a:srgbClr val="ED7D31">
                    <a:lumMod val="40000"/>
                    <a:lumOff val="60000"/>
                  </a:srgbClr>
                </a:solidFill>
                <a:ln w="6350" cap="flat" cmpd="sng" algn="ctr">
                  <a:solidFill>
                    <a:srgbClr val="ED7D31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新細明體" panose="02020500000000000000" pitchFamily="18" charset="-120"/>
                      <a:cs typeface="+mn-cs"/>
                    </a:rPr>
                    <a:t>Use OpenCV draw on original frame</a:t>
                  </a:r>
                  <a:endParaRPr kumimoji="0" lang="zh-TW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新細明體" panose="02020500000000000000" pitchFamily="18" charset="-120"/>
                    <a:cs typeface="+mn-cs"/>
                  </a:endParaRPr>
                </a:p>
              </p:txBody>
            </p:sp>
            <p:sp>
              <p:nvSpPr>
                <p:cNvPr id="259" name="文字方塊 258">
                  <a:extLst>
                    <a:ext uri="{FF2B5EF4-FFF2-40B4-BE49-F238E27FC236}">
                      <a16:creationId xmlns:a16="http://schemas.microsoft.com/office/drawing/2014/main" id="{ECB35FB0-F26D-4AF5-A6FE-C555E3D54E8B}"/>
                    </a:ext>
                  </a:extLst>
                </p:cNvPr>
                <p:cNvSpPr txBox="1"/>
                <p:nvPr/>
              </p:nvSpPr>
              <p:spPr>
                <a:xfrm>
                  <a:off x="1704746" y="4555084"/>
                  <a:ext cx="1625544" cy="206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buClrTx/>
                    <a:buFontTx/>
                    <a:buNone/>
                  </a:pPr>
                  <a:r>
                    <a:rPr lang="en-US" altLang="zh-TW" sz="1000" kern="1200" dirty="0">
                      <a:solidFill>
                        <a:prstClr val="black"/>
                      </a:solidFill>
                      <a:latin typeface="Times New Roman" panose="02020603050405020304" pitchFamily="18" charset="0"/>
                      <a:ea typeface="新細明體" panose="02020500000000000000" pitchFamily="18" charset="-120"/>
                      <a:cs typeface="Times New Roman" panose="02020603050405020304" pitchFamily="18" charset="0"/>
                    </a:rPr>
                    <a:t>Video maker</a:t>
                  </a:r>
                  <a:endParaRPr lang="zh-TW" altLang="en-US" sz="1000" kern="12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60" name="直線單箭頭接點 259">
                  <a:extLst>
                    <a:ext uri="{FF2B5EF4-FFF2-40B4-BE49-F238E27FC236}">
                      <a16:creationId xmlns:a16="http://schemas.microsoft.com/office/drawing/2014/main" id="{03B4CF9D-B2E4-4B6F-9D8F-859BBEE39D65}"/>
                    </a:ext>
                  </a:extLst>
                </p:cNvPr>
                <p:cNvCxnSpPr>
                  <a:cxnSpLocks/>
                  <a:stCxn id="258" idx="1"/>
                </p:cNvCxnSpPr>
                <p:nvPr/>
              </p:nvCxnSpPr>
              <p:spPr>
                <a:xfrm flipH="1">
                  <a:off x="3330290" y="5282361"/>
                  <a:ext cx="440019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261" name="直線單箭頭接點 260">
                  <a:extLst>
                    <a:ext uri="{FF2B5EF4-FFF2-40B4-BE49-F238E27FC236}">
                      <a16:creationId xmlns:a16="http://schemas.microsoft.com/office/drawing/2014/main" id="{FFF3D25A-7F3F-4208-A5F1-C49D6BACC996}"/>
                    </a:ext>
                  </a:extLst>
                </p:cNvPr>
                <p:cNvCxnSpPr>
                  <a:cxnSpLocks/>
                  <a:stCxn id="276" idx="1"/>
                </p:cNvCxnSpPr>
                <p:nvPr/>
              </p:nvCxnSpPr>
              <p:spPr>
                <a:xfrm flipH="1">
                  <a:off x="548640" y="5239984"/>
                  <a:ext cx="113877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pic>
              <p:nvPicPr>
                <p:cNvPr id="276" name="圖片 275">
                  <a:extLst>
                    <a:ext uri="{FF2B5EF4-FFF2-40B4-BE49-F238E27FC236}">
                      <a16:creationId xmlns:a16="http://schemas.microsoft.com/office/drawing/2014/main" id="{377DBFC4-C6B0-47BA-AEEC-5785240371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87417" y="4779710"/>
                  <a:ext cx="1636527" cy="920548"/>
                </a:xfrm>
                <a:prstGeom prst="rect">
                  <a:avLst/>
                </a:prstGeom>
                <a:ln w="12700">
                  <a:solidFill>
                    <a:sysClr val="windowText" lastClr="000000"/>
                  </a:solidFill>
                </a:ln>
              </p:spPr>
            </p:pic>
          </p:grpSp>
          <p:cxnSp>
            <p:nvCxnSpPr>
              <p:cNvPr id="233" name="直線單箭頭接點 232">
                <a:extLst>
                  <a:ext uri="{FF2B5EF4-FFF2-40B4-BE49-F238E27FC236}">
                    <a16:creationId xmlns:a16="http://schemas.microsoft.com/office/drawing/2014/main" id="{96C865B1-4B3E-4D00-8B6B-441A36D589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20905" y="3002513"/>
                <a:ext cx="9402" cy="887807"/>
              </a:xfrm>
              <a:prstGeom prst="straightConnector1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247" name="接點: 肘形 246">
                <a:extLst>
                  <a:ext uri="{FF2B5EF4-FFF2-40B4-BE49-F238E27FC236}">
                    <a16:creationId xmlns:a16="http://schemas.microsoft.com/office/drawing/2014/main" id="{23132AFF-2194-4C63-BEA9-97C4F00081E3}"/>
                  </a:ext>
                </a:extLst>
              </p:cNvPr>
              <p:cNvCxnSpPr>
                <a:cxnSpLocks/>
                <a:stCxn id="203" idx="3"/>
                <a:endCxn id="235" idx="3"/>
              </p:cNvCxnSpPr>
              <p:nvPr/>
            </p:nvCxnSpPr>
            <p:spPr>
              <a:xfrm>
                <a:off x="10984015" y="4043550"/>
                <a:ext cx="38070" cy="1238811"/>
              </a:xfrm>
              <a:prstGeom prst="bentConnector3">
                <a:avLst>
                  <a:gd name="adj1" fmla="val 620410"/>
                </a:avLst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tailEnd type="triangle"/>
              </a:ln>
              <a:effectLst/>
            </p:spPr>
          </p:cxnSp>
        </p:grpSp>
      </p:grpSp>
      <p:sp>
        <p:nvSpPr>
          <p:cNvPr id="254" name="文字方塊 253">
            <a:extLst>
              <a:ext uri="{FF2B5EF4-FFF2-40B4-BE49-F238E27FC236}">
                <a16:creationId xmlns:a16="http://schemas.microsoft.com/office/drawing/2014/main" id="{2C943917-2F66-4F70-B0E6-1AFE14A9A891}"/>
              </a:ext>
            </a:extLst>
          </p:cNvPr>
          <p:cNvSpPr txBox="1"/>
          <p:nvPr/>
        </p:nvSpPr>
        <p:spPr>
          <a:xfrm>
            <a:off x="6560398" y="3743354"/>
            <a:ext cx="642690" cy="600164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3175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Local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map</a:t>
            </a:r>
            <a:endParaRPr kumimoji="0" lang="zh-TW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7" name="資料庫圖表 96">
            <a:extLst>
              <a:ext uri="{FF2B5EF4-FFF2-40B4-BE49-F238E27FC236}">
                <a16:creationId xmlns:a16="http://schemas.microsoft.com/office/drawing/2014/main" id="{9F6A9017-6CB0-42A4-92AB-E1B907F98A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4133120"/>
              </p:ext>
            </p:extLst>
          </p:nvPr>
        </p:nvGraphicFramePr>
        <p:xfrm>
          <a:off x="2863231" y="6387673"/>
          <a:ext cx="8859790" cy="384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xe">
  <a:themeElements>
    <a:clrScheme name="自訂 5">
      <a:dk1>
        <a:srgbClr val="000000"/>
      </a:dk1>
      <a:lt1>
        <a:srgbClr val="FFFFFF"/>
      </a:lt1>
      <a:dk2>
        <a:srgbClr val="F4E4BC"/>
      </a:dk2>
      <a:lt2>
        <a:srgbClr val="F0A57C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F1F5BB"/>
      </a:accent5>
      <a:accent6>
        <a:srgbClr val="DCE755"/>
      </a:accent6>
      <a:hlink>
        <a:srgbClr val="BBE3D0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3795</TotalTime>
  <Words>3257</Words>
  <Application>Microsoft Office PowerPoint</Application>
  <PresentationFormat>寬螢幕</PresentationFormat>
  <Paragraphs>480</Paragraphs>
  <Slides>25</Slides>
  <Notes>25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5" baseType="lpstr">
      <vt:lpstr>標楷體</vt:lpstr>
      <vt:lpstr>Economica</vt:lpstr>
      <vt:lpstr>標楷體</vt:lpstr>
      <vt:lpstr>Calibri</vt:lpstr>
      <vt:lpstr>Arial</vt:lpstr>
      <vt:lpstr>Times New Roman</vt:lpstr>
      <vt:lpstr>Open Sans</vt:lpstr>
      <vt:lpstr>新細明體</vt:lpstr>
      <vt:lpstr>BiauKai</vt:lpstr>
      <vt:lpstr>Luxe</vt:lpstr>
      <vt:lpstr>基於深度學習之桌球事件偵測計分系統</vt:lpstr>
      <vt:lpstr>目錄</vt:lpstr>
      <vt:lpstr>介紹</vt:lpstr>
      <vt:lpstr>我們熱愛桌球，希望讓所有人都能夠體會到桌球的競技精神。  但我校曾因校隊解散，導致系隊無法聘請校隊成員作為較教練，使得復盤比賽分析困難。  雖然復盤比賽可以透過科技的力量解決，但並不是所有人都有能力負擔昂貴的套裝系統。</vt:lpstr>
      <vt:lpstr>→建立一個只需使用簡單機器便可完成的桌球計分系統。 →透過深度學習完成計分系統。 →取代現有的計分系統，創造成本更低的計分系統。</vt:lpstr>
      <vt:lpstr>相關研究</vt:lpstr>
      <vt:lpstr>相關研究</vt:lpstr>
      <vt:lpstr>研究方法</vt:lpstr>
      <vt:lpstr>PowerPoint 簡報</vt:lpstr>
      <vt:lpstr>Ball Detection</vt:lpstr>
      <vt:lpstr>Ball Detection</vt:lpstr>
      <vt:lpstr>Ball Detection</vt:lpstr>
      <vt:lpstr>PowerPoint 簡報</vt:lpstr>
      <vt:lpstr>PowerPoint 簡報</vt:lpstr>
      <vt:lpstr>PowerPoint 簡報</vt:lpstr>
      <vt:lpstr>PowerPoint 簡報</vt:lpstr>
      <vt:lpstr>PowerPoint 簡報</vt:lpstr>
      <vt:lpstr>研究成果與應用</vt:lpstr>
      <vt:lpstr>研究成果</vt:lpstr>
      <vt:lpstr>系統成果</vt:lpstr>
      <vt:lpstr>成果展示</vt:lpstr>
      <vt:lpstr>PowerPoint 簡報</vt:lpstr>
      <vt:lpstr>研究結論</vt:lpstr>
      <vt:lpstr>未來展望</vt:lpstr>
      <vt:lpstr>基於深度學習之桌球事件偵測計分系統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基於深度學習之桌球事件偵測計分系統</dc:title>
  <dc:creator>高莉茵</dc:creator>
  <cp:lastModifiedBy>賴志宏</cp:lastModifiedBy>
  <cp:revision>189</cp:revision>
  <dcterms:modified xsi:type="dcterms:W3CDTF">2021-05-27T14:26:54Z</dcterms:modified>
</cp:coreProperties>
</file>